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9144000"/>
  <p:embeddedFontLst>
    <p:embeddedFont>
      <p:font typeface="Calibri" panose="020F0502020204030204" pitchFamily="34" charset="0"/>
      <p:regular r:id="rId27"/>
      <p:bold r:id="rId28"/>
      <p:italic r:id="rId29"/>
      <p:boldItalic r:id="rId30"/>
    </p:embeddedFont>
    <p:embeddedFont>
      <p:font typeface="Georgia" panose="02040502050405020303" pitchFamily="18" charset="0"/>
      <p:regular r:id="rId31"/>
      <p:bold r:id="rId32"/>
      <p:italic r:id="rId33"/>
      <p:boldItalic r:id="rId34"/>
    </p:embeddedFont>
    <p:embeddedFont>
      <p:font typeface="Roboto" panose="02000000000000000000"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442566C-8BB1-4537-B686-9BF187F684D5}">
  <a:tblStyle styleId="{3442566C-8BB1-4537-B686-9BF187F684D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3F74F89-9F8D-4226-B48B-779868ADD070}"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6E6"/>
          </a:solidFill>
        </a:fill>
      </a:tcStyle>
    </a:wholeTbl>
    <a:band1H>
      <a:tcTxStyle/>
      <a:tcStyle>
        <a:tcBdr/>
        <a:fill>
          <a:solidFill>
            <a:srgbClr val="CACACA"/>
          </a:solidFill>
        </a:fill>
      </a:tcStyle>
    </a:band1H>
    <a:band2H>
      <a:tcTxStyle/>
      <a:tcStyle>
        <a:tcBdr/>
      </a:tcStyle>
    </a:band2H>
    <a:band1V>
      <a:tcTxStyle/>
      <a:tcStyle>
        <a:tcBdr/>
        <a:fill>
          <a:solidFill>
            <a:srgbClr val="CACACA"/>
          </a:solidFill>
        </a:fill>
      </a:tcStyle>
    </a:band1V>
    <a:band2V>
      <a:tcTxStyle/>
      <a:tcStyle>
        <a:tcBdr/>
      </a:tcStyle>
    </a:band2V>
    <a:lastCol>
      <a:tcTxStyle b="on" i="off">
        <a:font>
          <a:latin typeface="Calibri"/>
          <a:ea typeface="Calibri"/>
          <a:cs typeface="Calibri"/>
        </a:font>
        <a:schemeClr val="lt1"/>
      </a:tcTxStyle>
      <a:tcStyle>
        <a:tcBdr/>
        <a:fill>
          <a:solidFill>
            <a:schemeClr val="dk1"/>
          </a:solidFill>
        </a:fill>
      </a:tcStyle>
    </a:lastCol>
    <a:firstCol>
      <a:tcTxStyle b="on" i="off">
        <a:font>
          <a:latin typeface="Calibri"/>
          <a:ea typeface="Calibri"/>
          <a:cs typeface="Calibri"/>
        </a:font>
        <a:schemeClr val="lt1"/>
      </a:tcTxStyle>
      <a:tcStyle>
        <a:tcBdr/>
        <a:fill>
          <a:solidFill>
            <a:schemeClr val="dk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dk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dk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27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 name="Google Shape;7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2867d0f3cc_2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2867d0f3cc_2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g12867d0f3cc_2_3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2867d0f3cc_1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Comparison of the two social media platforms.</a:t>
            </a:r>
            <a:endParaRPr/>
          </a:p>
        </p:txBody>
      </p:sp>
      <p:sp>
        <p:nvSpPr>
          <p:cNvPr id="150" name="Google Shape;150;g12867d0f3cc_1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2867d0f3cc_2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2867d0f3cc_2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g12867d0f3cc_2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29eb72f006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29eb72f006_0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g129eb72f006_0_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29eb72f006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29eb72f006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g129eb72f006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29d130327d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129d130327d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129d130327d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2867d0f3cc_2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2867d0f3cc_2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g12867d0f3cc_2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29eb72f006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29eb72f006_0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129eb72f006_0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 name="Google Shape;8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In addition to formula 1 as a search string,we also wanted to understand/capture the behaviour patterns and tone of conversation taking a particular team into consideration. We chose the team Aston Martin for this purpose. </a:t>
            </a:r>
            <a:endParaRPr/>
          </a:p>
          <a:p>
            <a:pPr marL="0" lvl="0" indent="0" algn="l" rtl="0">
              <a:spcBef>
                <a:spcPts val="0"/>
              </a:spcBef>
              <a:spcAft>
                <a:spcPts val="0"/>
              </a:spcAft>
              <a:buNone/>
            </a:pPr>
            <a:r>
              <a:rPr lang="en-IN"/>
              <a:t>After computing the </a:t>
            </a:r>
            <a:endParaRPr/>
          </a:p>
        </p:txBody>
      </p:sp>
      <p:sp>
        <p:nvSpPr>
          <p:cNvPr id="234" name="Google Shape;234;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Explain the significance and relevance of the metrics to the nodes:</a:t>
            </a:r>
            <a:endParaRPr/>
          </a:p>
          <a:p>
            <a:pPr marL="0" lvl="0" indent="0" algn="l" rtl="0">
              <a:spcBef>
                <a:spcPts val="0"/>
              </a:spcBef>
              <a:spcAft>
                <a:spcPts val="0"/>
              </a:spcAft>
              <a:buNone/>
            </a:pPr>
            <a:r>
              <a:rPr lang="en-IN"/>
              <a:t>Betweenness significance: Sorts people/nodes who have the quality of most broadly connecting across the network to the top. These are the most central and arguably the most influential people in the network. These users have a strategic location within the network created by the pattern of connections. </a:t>
            </a:r>
            <a:endParaRPr/>
          </a:p>
          <a:p>
            <a:pPr marL="0" lvl="0" indent="0" algn="l" rtl="0">
              <a:spcBef>
                <a:spcPts val="0"/>
              </a:spcBef>
              <a:spcAft>
                <a:spcPts val="0"/>
              </a:spcAft>
              <a:buNone/>
            </a:pPr>
            <a:r>
              <a:rPr lang="en-IN"/>
              <a:t>In-degree: These nodes have the most amount of tweets directed towards them in comparison to the out-degree which is very low.</a:t>
            </a:r>
            <a:endParaRPr/>
          </a:p>
          <a:p>
            <a:pPr marL="0" lvl="0" indent="0" algn="l" rtl="0">
              <a:spcBef>
                <a:spcPts val="0"/>
              </a:spcBef>
              <a:spcAft>
                <a:spcPts val="0"/>
              </a:spcAft>
              <a:buNone/>
            </a:pPr>
            <a:r>
              <a:rPr lang="en-IN"/>
              <a:t>Closeness Centrality: Indicates how close a node is to all other nodes in the network. Alternatively, average shortest path length from the node to every in the network. </a:t>
            </a:r>
            <a:endParaRPr/>
          </a:p>
        </p:txBody>
      </p:sp>
      <p:sp>
        <p:nvSpPr>
          <p:cNvPr id="247" name="Google Shape;247;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2867d0f3cc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g12867d0f3cc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6" name="Google Shape;26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2867d0f3cc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2867d0f3cc_2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Retrieved data from Twitter using NodeXL (Formula1 as search string). In this twitter graph network we identified the official accounts of F1,vegas and mgmresorts as the key actors.</a:t>
            </a:r>
            <a:endParaRPr/>
          </a:p>
        </p:txBody>
      </p:sp>
      <p:sp>
        <p:nvSpPr>
          <p:cNvPr id="118" name="Google Shape;118;g12867d0f3cc_2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2867d0f3cc_2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2867d0f3cc_2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Other similar influential nodes- @caesarsent (Caesars Entertainment/palace/casino), @wynnlasvegas and other crypto accounts publicising their companies through giveaways</a:t>
            </a:r>
            <a:endParaRPr/>
          </a:p>
          <a:p>
            <a:pPr marL="0" lvl="0" indent="0" algn="l" rtl="0">
              <a:spcBef>
                <a:spcPts val="0"/>
              </a:spcBef>
              <a:spcAft>
                <a:spcPts val="0"/>
              </a:spcAft>
              <a:buNone/>
            </a:pPr>
            <a:r>
              <a:rPr lang="en-IN"/>
              <a:t>This data is from the Las Vegas Grand Prix 2023 announcement</a:t>
            </a:r>
            <a:endParaRPr/>
          </a:p>
          <a:p>
            <a:pPr marL="0" lvl="0" indent="0" algn="l" rtl="0">
              <a:spcBef>
                <a:spcPts val="0"/>
              </a:spcBef>
              <a:spcAft>
                <a:spcPts val="0"/>
              </a:spcAft>
              <a:buNone/>
            </a:pPr>
            <a:endParaRPr/>
          </a:p>
          <a:p>
            <a:pPr marL="0" lvl="0" indent="0" algn="l" rtl="0">
              <a:spcBef>
                <a:spcPts val="0"/>
              </a:spcBef>
              <a:spcAft>
                <a:spcPts val="0"/>
              </a:spcAft>
              <a:buNone/>
            </a:pPr>
            <a:r>
              <a:rPr lang="en-IN"/>
              <a:t>Again similar points as mentioned below in the Aston Martin section, everything is commercial on twitter</a:t>
            </a:r>
            <a:endParaRPr/>
          </a:p>
        </p:txBody>
      </p:sp>
      <p:sp>
        <p:nvSpPr>
          <p:cNvPr id="131" name="Google Shape;131;g12867d0f3cc_2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2"/>
          <p:cNvSpPr txBox="1">
            <a:spLocks noGrp="1"/>
          </p:cNvSpPr>
          <p:nvPr>
            <p:ph type="body" idx="1"/>
          </p:nvPr>
        </p:nvSpPr>
        <p:spPr>
          <a:xfrm>
            <a:off x="658368" y="3968496"/>
            <a:ext cx="6638400" cy="1650300"/>
          </a:xfrm>
          <a:prstGeom prst="rect">
            <a:avLst/>
          </a:prstGeom>
          <a:noFill/>
          <a:ln>
            <a:noFill/>
          </a:ln>
        </p:spPr>
        <p:txBody>
          <a:bodyPr spcFirstLastPara="1" wrap="square" lIns="0" tIns="45700" rIns="91425" bIns="45700" anchor="t" anchorCtr="0">
            <a:noAutofit/>
          </a:bodyPr>
          <a:lstStyle>
            <a:lvl1pPr marL="457200" lvl="0" indent="-228600" algn="l">
              <a:lnSpc>
                <a:spcPct val="130000"/>
              </a:lnSpc>
              <a:spcBef>
                <a:spcPts val="600"/>
              </a:spcBef>
              <a:spcAft>
                <a:spcPts val="0"/>
              </a:spcAft>
              <a:buSzPts val="3360"/>
              <a:buNone/>
              <a:defRPr sz="2800" b="0" i="0">
                <a:solidFill>
                  <a:schemeClr val="lt1"/>
                </a:solidFill>
                <a:latin typeface="Georgia"/>
                <a:ea typeface="Georgia"/>
                <a:cs typeface="Georgia"/>
                <a:sym typeface="Georgia"/>
              </a:defRPr>
            </a:lvl1pPr>
            <a:lvl2pPr marL="914400" lvl="1" indent="-365760" algn="l">
              <a:lnSpc>
                <a:spcPct val="130000"/>
              </a:lnSpc>
              <a:spcBef>
                <a:spcPts val="600"/>
              </a:spcBef>
              <a:spcAft>
                <a:spcPts val="0"/>
              </a:spcAft>
              <a:buSzPts val="2160"/>
              <a:buChar char="-"/>
              <a:defRPr/>
            </a:lvl2pPr>
            <a:lvl3pPr marL="1371600" lvl="2" indent="-365760" algn="l">
              <a:lnSpc>
                <a:spcPct val="130000"/>
              </a:lnSpc>
              <a:spcBef>
                <a:spcPts val="600"/>
              </a:spcBef>
              <a:spcAft>
                <a:spcPts val="0"/>
              </a:spcAft>
              <a:buSzPts val="2160"/>
              <a:buChar char="-"/>
              <a:defRPr/>
            </a:lvl3pPr>
            <a:lvl4pPr marL="1828800" lvl="3" indent="-365760" algn="l">
              <a:lnSpc>
                <a:spcPct val="130000"/>
              </a:lnSpc>
              <a:spcBef>
                <a:spcPts val="600"/>
              </a:spcBef>
              <a:spcAft>
                <a:spcPts val="0"/>
              </a:spcAft>
              <a:buSzPts val="2160"/>
              <a:buChar char="-"/>
              <a:defRPr/>
            </a:lvl4pPr>
            <a:lvl5pPr marL="2286000" lvl="4" indent="-365760" algn="l">
              <a:lnSpc>
                <a:spcPct val="130000"/>
              </a:lnSpc>
              <a:spcBef>
                <a:spcPts val="6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 name="Google Shape;16;p2"/>
          <p:cNvSpPr txBox="1">
            <a:spLocks noGrp="1"/>
          </p:cNvSpPr>
          <p:nvPr>
            <p:ph type="ctrTitle"/>
          </p:nvPr>
        </p:nvSpPr>
        <p:spPr>
          <a:xfrm>
            <a:off x="658368" y="1490472"/>
            <a:ext cx="6638400" cy="2386500"/>
          </a:xfrm>
          <a:prstGeom prst="rect">
            <a:avLst/>
          </a:prstGeom>
          <a:noFill/>
          <a:ln>
            <a:noFill/>
          </a:ln>
        </p:spPr>
        <p:txBody>
          <a:bodyPr spcFirstLastPara="1" wrap="square" lIns="0" tIns="45700" rIns="91425" bIns="45700" anchor="b" anchorCtr="0">
            <a:noAutofit/>
          </a:bodyPr>
          <a:lstStyle>
            <a:lvl1pPr lvl="0" algn="l">
              <a:lnSpc>
                <a:spcPct val="96666"/>
              </a:lnSpc>
              <a:spcBef>
                <a:spcPts val="0"/>
              </a:spcBef>
              <a:spcAft>
                <a:spcPts val="0"/>
              </a:spcAft>
              <a:buClr>
                <a:schemeClr val="lt1"/>
              </a:buClr>
              <a:buSzPts val="6000"/>
              <a:buFont typeface="Arial"/>
              <a:buNone/>
              <a:defRPr sz="6000" b="1" i="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 name="Google Shape;17;p2" descr="University at Buffalo, The State University of New York logo"/>
          <p:cNvPicPr preferRelativeResize="0"/>
          <p:nvPr/>
        </p:nvPicPr>
        <p:blipFill rotWithShape="1">
          <a:blip r:embed="rId3">
            <a:alphaModFix/>
          </a:blip>
          <a:srcRect/>
          <a:stretch/>
        </p:blipFill>
        <p:spPr>
          <a:xfrm>
            <a:off x="660400" y="6041226"/>
            <a:ext cx="4800604" cy="3560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and Graph">
  <p:cSld name="Content and Graph">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566928" y="1499616"/>
            <a:ext cx="4248900" cy="591000"/>
          </a:xfrm>
          <a:prstGeom prst="rect">
            <a:avLst/>
          </a:prstGeom>
          <a:noFill/>
          <a:ln>
            <a:noFill/>
          </a:ln>
        </p:spPr>
        <p:txBody>
          <a:bodyPr spcFirstLastPara="1" wrap="square" lIns="91425" tIns="45700" rIns="91425" bIns="45700" anchor="b" anchorCtr="0">
            <a:sp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1"/>
          <p:cNvSpPr txBox="1">
            <a:spLocks noGrp="1"/>
          </p:cNvSpPr>
          <p:nvPr>
            <p:ph type="body" idx="1"/>
          </p:nvPr>
        </p:nvSpPr>
        <p:spPr>
          <a:xfrm>
            <a:off x="566928" y="2185416"/>
            <a:ext cx="4248900" cy="3968100"/>
          </a:xfrm>
          <a:prstGeom prst="rect">
            <a:avLst/>
          </a:prstGeom>
          <a:noFill/>
          <a:ln>
            <a:noFill/>
          </a:ln>
        </p:spPr>
        <p:txBody>
          <a:bodyPr spcFirstLastPara="1" wrap="square" lIns="91425" tIns="45700" rIns="91425" bIns="45700" anchor="t" anchorCtr="0">
            <a:noAutofit/>
          </a:bodyPr>
          <a:lstStyle>
            <a:lvl1pPr marL="457200" lvl="0" indent="-365760" algn="l">
              <a:lnSpc>
                <a:spcPct val="130000"/>
              </a:lnSpc>
              <a:spcBef>
                <a:spcPts val="600"/>
              </a:spcBef>
              <a:spcAft>
                <a:spcPts val="0"/>
              </a:spcAft>
              <a:buSzPts val="2160"/>
              <a:buChar char="•"/>
              <a:defRPr/>
            </a:lvl1pPr>
            <a:lvl2pPr marL="914400" lvl="1" indent="-365760" algn="l">
              <a:lnSpc>
                <a:spcPct val="130000"/>
              </a:lnSpc>
              <a:spcBef>
                <a:spcPts val="600"/>
              </a:spcBef>
              <a:spcAft>
                <a:spcPts val="0"/>
              </a:spcAft>
              <a:buSzPts val="2160"/>
              <a:buChar char="-"/>
              <a:defRPr/>
            </a:lvl2pPr>
            <a:lvl3pPr marL="1371600" lvl="2" indent="-365760" algn="l">
              <a:lnSpc>
                <a:spcPct val="130000"/>
              </a:lnSpc>
              <a:spcBef>
                <a:spcPts val="600"/>
              </a:spcBef>
              <a:spcAft>
                <a:spcPts val="0"/>
              </a:spcAft>
              <a:buSzPts val="2160"/>
              <a:buChar char="-"/>
              <a:defRPr/>
            </a:lvl3pPr>
            <a:lvl4pPr marL="1828800" lvl="3" indent="-365760" algn="l">
              <a:lnSpc>
                <a:spcPct val="130000"/>
              </a:lnSpc>
              <a:spcBef>
                <a:spcPts val="600"/>
              </a:spcBef>
              <a:spcAft>
                <a:spcPts val="0"/>
              </a:spcAft>
              <a:buSzPts val="2160"/>
              <a:buChar char="-"/>
              <a:defRPr/>
            </a:lvl4pPr>
            <a:lvl5pPr marL="2286000" lvl="4" indent="-365760" algn="l">
              <a:lnSpc>
                <a:spcPct val="130000"/>
              </a:lnSpc>
              <a:spcBef>
                <a:spcPts val="6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11"/>
          <p:cNvSpPr>
            <a:spLocks noGrp="1"/>
          </p:cNvSpPr>
          <p:nvPr>
            <p:ph type="chart" idx="2"/>
          </p:nvPr>
        </p:nvSpPr>
        <p:spPr>
          <a:xfrm>
            <a:off x="5161935" y="1976285"/>
            <a:ext cx="6325200" cy="3967200"/>
          </a:xfrm>
          <a:prstGeom prst="rect">
            <a:avLst/>
          </a:prstGeom>
          <a:solidFill>
            <a:srgbClr val="BFBFBF"/>
          </a:solid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1pPr>
            <a:lvl2pPr marR="0" lvl="1"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2pPr>
            <a:lvl3pPr marR="0" lvl="2"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3pPr>
            <a:lvl4pPr marR="0" lvl="3"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4pPr>
            <a:lvl5pPr marR="0" lvl="4"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 name="Google Shape;62;p11"/>
          <p:cNvSpPr txBox="1">
            <a:spLocks noGrp="1"/>
          </p:cNvSpPr>
          <p:nvPr>
            <p:ph type="ftr" idx="11"/>
          </p:nvPr>
        </p:nvSpPr>
        <p:spPr>
          <a:xfrm>
            <a:off x="7574280" y="6319774"/>
            <a:ext cx="4114800" cy="3651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3"/>
        <p:cNvGrpSpPr/>
        <p:nvPr/>
      </p:nvGrpSpPr>
      <p:grpSpPr>
        <a:xfrm>
          <a:off x="0" y="0"/>
          <a:ext cx="0" cy="0"/>
          <a:chOff x="0" y="0"/>
          <a:chExt cx="0" cy="0"/>
        </a:xfrm>
      </p:grpSpPr>
      <p:sp>
        <p:nvSpPr>
          <p:cNvPr id="64" name="Google Shape;64;p12"/>
          <p:cNvSpPr txBox="1">
            <a:spLocks noGrp="1"/>
          </p:cNvSpPr>
          <p:nvPr>
            <p:ph type="title"/>
          </p:nvPr>
        </p:nvSpPr>
        <p:spPr>
          <a:xfrm>
            <a:off x="566928" y="1499616"/>
            <a:ext cx="10515600" cy="591000"/>
          </a:xfrm>
          <a:prstGeom prst="rect">
            <a:avLst/>
          </a:prstGeom>
          <a:noFill/>
          <a:ln>
            <a:noFill/>
          </a:ln>
        </p:spPr>
        <p:txBody>
          <a:bodyPr spcFirstLastPara="1" wrap="square" lIns="91425" tIns="45700" rIns="91425" bIns="45700" anchor="b" anchorCtr="0">
            <a:sp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12"/>
          <p:cNvSpPr txBox="1">
            <a:spLocks noGrp="1"/>
          </p:cNvSpPr>
          <p:nvPr>
            <p:ph type="ftr" idx="11"/>
          </p:nvPr>
        </p:nvSpPr>
        <p:spPr>
          <a:xfrm>
            <a:off x="7574280" y="6319774"/>
            <a:ext cx="4114800" cy="3651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3"/>
          <p:cNvSpPr txBox="1">
            <a:spLocks noGrp="1"/>
          </p:cNvSpPr>
          <p:nvPr>
            <p:ph type="ftr" idx="11"/>
          </p:nvPr>
        </p:nvSpPr>
        <p:spPr>
          <a:xfrm>
            <a:off x="7574280" y="6319774"/>
            <a:ext cx="4114800" cy="3651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1" type="title">
  <p:cSld name="TITLE">
    <p:spTree>
      <p:nvGrpSpPr>
        <p:cNvPr id="1" name="Shape 68"/>
        <p:cNvGrpSpPr/>
        <p:nvPr/>
      </p:nvGrpSpPr>
      <p:grpSpPr>
        <a:xfrm>
          <a:off x="0" y="0"/>
          <a:ext cx="0" cy="0"/>
          <a:chOff x="0" y="0"/>
          <a:chExt cx="0" cy="0"/>
        </a:xfrm>
      </p:grpSpPr>
      <p:sp>
        <p:nvSpPr>
          <p:cNvPr id="69" name="Google Shape;69;p14"/>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lvl="0" algn="ctr" rtl="0">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0" name="Google Shape;70;p14"/>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lvl="0" algn="ctr" rtl="0">
              <a:lnSpc>
                <a:spcPct val="90000"/>
              </a:lnSpc>
              <a:spcBef>
                <a:spcPts val="1000"/>
              </a:spcBef>
              <a:spcAft>
                <a:spcPts val="0"/>
              </a:spcAft>
              <a:buClr>
                <a:schemeClr val="dk1"/>
              </a:buClr>
              <a:buSzPts val="2400"/>
              <a:buNone/>
              <a:defRPr sz="24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71" name="Google Shape;71;p1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2" name="Google Shape;72;p1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3" name="Google Shape;73;p1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vider Slide">
  <p:cSld name="Divider Slide">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3"/>
          <p:cNvSpPr txBox="1">
            <a:spLocks noGrp="1"/>
          </p:cNvSpPr>
          <p:nvPr>
            <p:ph type="ctrTitle"/>
          </p:nvPr>
        </p:nvSpPr>
        <p:spPr>
          <a:xfrm>
            <a:off x="658368" y="1490663"/>
            <a:ext cx="6638400" cy="2387700"/>
          </a:xfrm>
          <a:prstGeom prst="rect">
            <a:avLst/>
          </a:prstGeom>
          <a:noFill/>
          <a:ln>
            <a:noFill/>
          </a:ln>
        </p:spPr>
        <p:txBody>
          <a:bodyPr spcFirstLastPara="1" wrap="square" lIns="0" tIns="45700" rIns="91425" bIns="45700" anchor="b" anchorCtr="0">
            <a:noAutofit/>
          </a:bodyPr>
          <a:lstStyle>
            <a:lvl1pPr lvl="0" algn="l">
              <a:lnSpc>
                <a:spcPct val="96666"/>
              </a:lnSpc>
              <a:spcBef>
                <a:spcPts val="0"/>
              </a:spcBef>
              <a:spcAft>
                <a:spcPts val="0"/>
              </a:spcAft>
              <a:buClr>
                <a:schemeClr val="lt1"/>
              </a:buClr>
              <a:buSzPts val="6000"/>
              <a:buFont typeface="Arial"/>
              <a:buNone/>
              <a:defRPr sz="6000" b="1" i="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3"/>
          <p:cNvSpPr txBox="1">
            <a:spLocks noGrp="1"/>
          </p:cNvSpPr>
          <p:nvPr>
            <p:ph type="subTitle" idx="1"/>
          </p:nvPr>
        </p:nvSpPr>
        <p:spPr>
          <a:xfrm>
            <a:off x="658368" y="3970337"/>
            <a:ext cx="6638400" cy="2213100"/>
          </a:xfrm>
          <a:prstGeom prst="rect">
            <a:avLst/>
          </a:prstGeom>
          <a:noFill/>
          <a:ln>
            <a:noFill/>
          </a:ln>
        </p:spPr>
        <p:txBody>
          <a:bodyPr spcFirstLastPara="1" wrap="square" lIns="0" tIns="45700" rIns="91425" bIns="45700" anchor="t" anchorCtr="0">
            <a:noAutofit/>
          </a:bodyPr>
          <a:lstStyle>
            <a:lvl1pPr lvl="0" algn="l">
              <a:lnSpc>
                <a:spcPct val="130000"/>
              </a:lnSpc>
              <a:spcBef>
                <a:spcPts val="600"/>
              </a:spcBef>
              <a:spcAft>
                <a:spcPts val="0"/>
              </a:spcAft>
              <a:buSzPts val="3360"/>
              <a:buNone/>
              <a:defRPr sz="2800" b="0">
                <a:solidFill>
                  <a:schemeClr val="lt1"/>
                </a:solidFill>
                <a:latin typeface="Georgia"/>
                <a:ea typeface="Georgia"/>
                <a:cs typeface="Georgia"/>
                <a:sym typeface="Georgia"/>
              </a:defRPr>
            </a:lvl1pPr>
            <a:lvl2pPr lvl="1" algn="ctr">
              <a:lnSpc>
                <a:spcPct val="130000"/>
              </a:lnSpc>
              <a:spcBef>
                <a:spcPts val="600"/>
              </a:spcBef>
              <a:spcAft>
                <a:spcPts val="0"/>
              </a:spcAft>
              <a:buSzPts val="2400"/>
              <a:buNone/>
              <a:defRPr sz="2000"/>
            </a:lvl2pPr>
            <a:lvl3pPr lvl="2" algn="ctr">
              <a:lnSpc>
                <a:spcPct val="130000"/>
              </a:lnSpc>
              <a:spcBef>
                <a:spcPts val="600"/>
              </a:spcBef>
              <a:spcAft>
                <a:spcPts val="0"/>
              </a:spcAft>
              <a:buSzPts val="2160"/>
              <a:buNone/>
              <a:defRPr sz="1800"/>
            </a:lvl3pPr>
            <a:lvl4pPr lvl="3" algn="ctr">
              <a:lnSpc>
                <a:spcPct val="130000"/>
              </a:lnSpc>
              <a:spcBef>
                <a:spcPts val="600"/>
              </a:spcBef>
              <a:spcAft>
                <a:spcPts val="0"/>
              </a:spcAft>
              <a:buSzPts val="1920"/>
              <a:buNone/>
              <a:defRPr sz="1600"/>
            </a:lvl4pPr>
            <a:lvl5pPr lvl="4" algn="ctr">
              <a:lnSpc>
                <a:spcPct val="130000"/>
              </a:lnSpc>
              <a:spcBef>
                <a:spcPts val="600"/>
              </a:spcBef>
              <a:spcAft>
                <a:spcPts val="0"/>
              </a:spcAft>
              <a:buSzPts val="19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1" name="Google Shape;21;p3" descr="University at Buffalo, The State University of New York logo"/>
          <p:cNvPicPr preferRelativeResize="0"/>
          <p:nvPr/>
        </p:nvPicPr>
        <p:blipFill rotWithShape="1">
          <a:blip r:embed="rId3">
            <a:alphaModFix/>
          </a:blip>
          <a:srcRect/>
          <a:stretch/>
        </p:blipFill>
        <p:spPr>
          <a:xfrm>
            <a:off x="355600" y="321146"/>
            <a:ext cx="4800604" cy="35602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566928" y="1499616"/>
            <a:ext cx="6951600" cy="591000"/>
          </a:xfrm>
          <a:prstGeom prst="rect">
            <a:avLst/>
          </a:prstGeom>
          <a:noFill/>
          <a:ln>
            <a:noFill/>
          </a:ln>
        </p:spPr>
        <p:txBody>
          <a:bodyPr spcFirstLastPara="1" wrap="square" lIns="91425" tIns="45700" rIns="91425" bIns="45700" anchor="b" anchorCtr="0">
            <a:sp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4"/>
          <p:cNvSpPr txBox="1">
            <a:spLocks noGrp="1"/>
          </p:cNvSpPr>
          <p:nvPr>
            <p:ph type="body" idx="1"/>
          </p:nvPr>
        </p:nvSpPr>
        <p:spPr>
          <a:xfrm>
            <a:off x="566928" y="2185416"/>
            <a:ext cx="6951600" cy="3968100"/>
          </a:xfrm>
          <a:prstGeom prst="rect">
            <a:avLst/>
          </a:prstGeom>
          <a:noFill/>
          <a:ln>
            <a:noFill/>
          </a:ln>
        </p:spPr>
        <p:txBody>
          <a:bodyPr spcFirstLastPara="1" wrap="square" lIns="91425" tIns="45700" rIns="91425" bIns="45700" anchor="t" anchorCtr="0">
            <a:noAutofit/>
          </a:bodyPr>
          <a:lstStyle>
            <a:lvl1pPr marL="457200" lvl="0" indent="-365760" algn="l">
              <a:lnSpc>
                <a:spcPct val="130000"/>
              </a:lnSpc>
              <a:spcBef>
                <a:spcPts val="600"/>
              </a:spcBef>
              <a:spcAft>
                <a:spcPts val="0"/>
              </a:spcAft>
              <a:buSzPts val="2160"/>
              <a:buChar char="•"/>
              <a:defRPr/>
            </a:lvl1pPr>
            <a:lvl2pPr marL="914400" lvl="1" indent="-365760" algn="l">
              <a:lnSpc>
                <a:spcPct val="130000"/>
              </a:lnSpc>
              <a:spcBef>
                <a:spcPts val="600"/>
              </a:spcBef>
              <a:spcAft>
                <a:spcPts val="0"/>
              </a:spcAft>
              <a:buSzPts val="2160"/>
              <a:buChar char="-"/>
              <a:defRPr/>
            </a:lvl2pPr>
            <a:lvl3pPr marL="1371600" lvl="2" indent="-365760" algn="l">
              <a:lnSpc>
                <a:spcPct val="130000"/>
              </a:lnSpc>
              <a:spcBef>
                <a:spcPts val="600"/>
              </a:spcBef>
              <a:spcAft>
                <a:spcPts val="0"/>
              </a:spcAft>
              <a:buSzPts val="2160"/>
              <a:buChar char="-"/>
              <a:defRPr/>
            </a:lvl3pPr>
            <a:lvl4pPr marL="1828800" lvl="3" indent="-365760" algn="l">
              <a:lnSpc>
                <a:spcPct val="130000"/>
              </a:lnSpc>
              <a:spcBef>
                <a:spcPts val="600"/>
              </a:spcBef>
              <a:spcAft>
                <a:spcPts val="0"/>
              </a:spcAft>
              <a:buSzPts val="2160"/>
              <a:buChar char="-"/>
              <a:defRPr/>
            </a:lvl4pPr>
            <a:lvl5pPr marL="2286000" lvl="4" indent="-365760" algn="l">
              <a:lnSpc>
                <a:spcPct val="130000"/>
              </a:lnSpc>
              <a:spcBef>
                <a:spcPts val="6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4"/>
          <p:cNvSpPr txBox="1">
            <a:spLocks noGrp="1"/>
          </p:cNvSpPr>
          <p:nvPr>
            <p:ph type="ftr" idx="11"/>
          </p:nvPr>
        </p:nvSpPr>
        <p:spPr>
          <a:xfrm>
            <a:off x="7574280" y="6319774"/>
            <a:ext cx="4114800" cy="3651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Double Content" type="twoObj">
  <p:cSld name="TWO_OBJECTS">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566928" y="1499616"/>
            <a:ext cx="10515600" cy="591000"/>
          </a:xfrm>
          <a:prstGeom prst="rect">
            <a:avLst/>
          </a:prstGeom>
          <a:noFill/>
          <a:ln>
            <a:noFill/>
          </a:ln>
        </p:spPr>
        <p:txBody>
          <a:bodyPr spcFirstLastPara="1" wrap="square" lIns="91425" tIns="45700" rIns="91425" bIns="45700" anchor="b" anchorCtr="0">
            <a:sp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5"/>
          <p:cNvSpPr txBox="1">
            <a:spLocks noGrp="1"/>
          </p:cNvSpPr>
          <p:nvPr>
            <p:ph type="body" idx="1"/>
          </p:nvPr>
        </p:nvSpPr>
        <p:spPr>
          <a:xfrm>
            <a:off x="566928" y="2185416"/>
            <a:ext cx="4500300" cy="3948600"/>
          </a:xfrm>
          <a:prstGeom prst="rect">
            <a:avLst/>
          </a:prstGeom>
          <a:noFill/>
          <a:ln>
            <a:noFill/>
          </a:ln>
        </p:spPr>
        <p:txBody>
          <a:bodyPr spcFirstLastPara="1" wrap="square" lIns="91425" tIns="45700" rIns="91425" bIns="45700" anchor="t" anchorCtr="0">
            <a:noAutofit/>
          </a:bodyPr>
          <a:lstStyle>
            <a:lvl1pPr marL="457200" lvl="0" indent="-365760" algn="l">
              <a:lnSpc>
                <a:spcPct val="130000"/>
              </a:lnSpc>
              <a:spcBef>
                <a:spcPts val="600"/>
              </a:spcBef>
              <a:spcAft>
                <a:spcPts val="0"/>
              </a:spcAft>
              <a:buSzPts val="2160"/>
              <a:buChar char="•"/>
              <a:defRPr/>
            </a:lvl1pPr>
            <a:lvl2pPr marL="914400" lvl="1" indent="-365760" algn="l">
              <a:lnSpc>
                <a:spcPct val="130000"/>
              </a:lnSpc>
              <a:spcBef>
                <a:spcPts val="600"/>
              </a:spcBef>
              <a:spcAft>
                <a:spcPts val="0"/>
              </a:spcAft>
              <a:buSzPts val="2160"/>
              <a:buChar char="-"/>
              <a:defRPr/>
            </a:lvl2pPr>
            <a:lvl3pPr marL="1371600" lvl="2" indent="-365760" algn="l">
              <a:lnSpc>
                <a:spcPct val="130000"/>
              </a:lnSpc>
              <a:spcBef>
                <a:spcPts val="600"/>
              </a:spcBef>
              <a:spcAft>
                <a:spcPts val="0"/>
              </a:spcAft>
              <a:buSzPts val="2160"/>
              <a:buChar char="-"/>
              <a:defRPr/>
            </a:lvl3pPr>
            <a:lvl4pPr marL="1828800" lvl="3" indent="-365760" algn="l">
              <a:lnSpc>
                <a:spcPct val="130000"/>
              </a:lnSpc>
              <a:spcBef>
                <a:spcPts val="600"/>
              </a:spcBef>
              <a:spcAft>
                <a:spcPts val="0"/>
              </a:spcAft>
              <a:buSzPts val="2160"/>
              <a:buChar char="-"/>
              <a:defRPr/>
            </a:lvl4pPr>
            <a:lvl5pPr marL="2286000" lvl="4" indent="-365760" algn="l">
              <a:lnSpc>
                <a:spcPct val="130000"/>
              </a:lnSpc>
              <a:spcBef>
                <a:spcPts val="6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5"/>
          <p:cNvSpPr txBox="1">
            <a:spLocks noGrp="1"/>
          </p:cNvSpPr>
          <p:nvPr>
            <p:ph type="body" idx="2"/>
          </p:nvPr>
        </p:nvSpPr>
        <p:spPr>
          <a:xfrm>
            <a:off x="5410200" y="2185416"/>
            <a:ext cx="4498800" cy="3950100"/>
          </a:xfrm>
          <a:prstGeom prst="rect">
            <a:avLst/>
          </a:prstGeom>
          <a:noFill/>
          <a:ln>
            <a:noFill/>
          </a:ln>
        </p:spPr>
        <p:txBody>
          <a:bodyPr spcFirstLastPara="1" wrap="square" lIns="91425" tIns="45700" rIns="91425" bIns="45700" anchor="t" anchorCtr="0">
            <a:noAutofit/>
          </a:bodyPr>
          <a:lstStyle>
            <a:lvl1pPr marL="457200" lvl="0" indent="-365760" algn="l">
              <a:lnSpc>
                <a:spcPct val="130000"/>
              </a:lnSpc>
              <a:spcBef>
                <a:spcPts val="600"/>
              </a:spcBef>
              <a:spcAft>
                <a:spcPts val="0"/>
              </a:spcAft>
              <a:buSzPts val="2160"/>
              <a:buChar char="•"/>
              <a:defRPr/>
            </a:lvl1pPr>
            <a:lvl2pPr marL="914400" lvl="1" indent="-365760" algn="l">
              <a:lnSpc>
                <a:spcPct val="130000"/>
              </a:lnSpc>
              <a:spcBef>
                <a:spcPts val="600"/>
              </a:spcBef>
              <a:spcAft>
                <a:spcPts val="0"/>
              </a:spcAft>
              <a:buSzPts val="2160"/>
              <a:buChar char="-"/>
              <a:defRPr/>
            </a:lvl2pPr>
            <a:lvl3pPr marL="1371600" lvl="2" indent="-365760" algn="l">
              <a:lnSpc>
                <a:spcPct val="130000"/>
              </a:lnSpc>
              <a:spcBef>
                <a:spcPts val="600"/>
              </a:spcBef>
              <a:spcAft>
                <a:spcPts val="0"/>
              </a:spcAft>
              <a:buSzPts val="2160"/>
              <a:buChar char="-"/>
              <a:defRPr/>
            </a:lvl3pPr>
            <a:lvl4pPr marL="1828800" lvl="3" indent="-365760" algn="l">
              <a:lnSpc>
                <a:spcPct val="130000"/>
              </a:lnSpc>
              <a:spcBef>
                <a:spcPts val="600"/>
              </a:spcBef>
              <a:spcAft>
                <a:spcPts val="0"/>
              </a:spcAft>
              <a:buSzPts val="2160"/>
              <a:buChar char="-"/>
              <a:defRPr/>
            </a:lvl4pPr>
            <a:lvl5pPr marL="2286000" lvl="4" indent="-365760" algn="l">
              <a:lnSpc>
                <a:spcPct val="130000"/>
              </a:lnSpc>
              <a:spcBef>
                <a:spcPts val="6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5"/>
          <p:cNvSpPr txBox="1">
            <a:spLocks noGrp="1"/>
          </p:cNvSpPr>
          <p:nvPr>
            <p:ph type="ftr" idx="11"/>
          </p:nvPr>
        </p:nvSpPr>
        <p:spPr>
          <a:xfrm>
            <a:off x="7574280" y="6319774"/>
            <a:ext cx="4114800" cy="3651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ulleted List">
  <p:cSld name="Bulleted List">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566928" y="1499616"/>
            <a:ext cx="6951600" cy="591000"/>
          </a:xfrm>
          <a:prstGeom prst="rect">
            <a:avLst/>
          </a:prstGeom>
          <a:noFill/>
          <a:ln>
            <a:noFill/>
          </a:ln>
        </p:spPr>
        <p:txBody>
          <a:bodyPr spcFirstLastPara="1" wrap="square" lIns="91425" tIns="45700" rIns="91425" bIns="45700" anchor="b" anchorCtr="0">
            <a:sp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6"/>
          <p:cNvSpPr txBox="1">
            <a:spLocks noGrp="1"/>
          </p:cNvSpPr>
          <p:nvPr>
            <p:ph type="body" idx="1"/>
          </p:nvPr>
        </p:nvSpPr>
        <p:spPr>
          <a:xfrm>
            <a:off x="566928" y="2185416"/>
            <a:ext cx="6951600" cy="3968100"/>
          </a:xfrm>
          <a:prstGeom prst="rect">
            <a:avLst/>
          </a:prstGeom>
          <a:noFill/>
          <a:ln>
            <a:noFill/>
          </a:ln>
        </p:spPr>
        <p:txBody>
          <a:bodyPr spcFirstLastPara="1" wrap="square" lIns="91425" tIns="45700" rIns="91425" bIns="45700" anchor="t" anchorCtr="0">
            <a:noAutofit/>
          </a:bodyPr>
          <a:lstStyle>
            <a:lvl1pPr marL="457200" lvl="0" indent="-365760" algn="l">
              <a:lnSpc>
                <a:spcPct val="130000"/>
              </a:lnSpc>
              <a:spcBef>
                <a:spcPts val="600"/>
              </a:spcBef>
              <a:spcAft>
                <a:spcPts val="0"/>
              </a:spcAft>
              <a:buSzPts val="2160"/>
              <a:buChar char="•"/>
              <a:defRPr/>
            </a:lvl1pPr>
            <a:lvl2pPr marL="914400" lvl="1" indent="-365760" algn="l">
              <a:lnSpc>
                <a:spcPct val="130000"/>
              </a:lnSpc>
              <a:spcBef>
                <a:spcPts val="600"/>
              </a:spcBef>
              <a:spcAft>
                <a:spcPts val="0"/>
              </a:spcAft>
              <a:buSzPts val="2160"/>
              <a:buChar char="-"/>
              <a:defRPr/>
            </a:lvl2pPr>
            <a:lvl3pPr marL="1371600" lvl="2" indent="-365760" algn="l">
              <a:lnSpc>
                <a:spcPct val="130000"/>
              </a:lnSpc>
              <a:spcBef>
                <a:spcPts val="600"/>
              </a:spcBef>
              <a:spcAft>
                <a:spcPts val="0"/>
              </a:spcAft>
              <a:buSzPts val="2160"/>
              <a:buChar char="-"/>
              <a:defRPr/>
            </a:lvl3pPr>
            <a:lvl4pPr marL="1828800" lvl="3" indent="-365760" algn="l">
              <a:lnSpc>
                <a:spcPct val="130000"/>
              </a:lnSpc>
              <a:spcBef>
                <a:spcPts val="600"/>
              </a:spcBef>
              <a:spcAft>
                <a:spcPts val="0"/>
              </a:spcAft>
              <a:buSzPts val="2160"/>
              <a:buChar char="-"/>
              <a:defRPr/>
            </a:lvl4pPr>
            <a:lvl5pPr marL="2286000" lvl="4" indent="-365760" algn="l">
              <a:lnSpc>
                <a:spcPct val="130000"/>
              </a:lnSpc>
              <a:spcBef>
                <a:spcPts val="6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6"/>
          <p:cNvSpPr txBox="1">
            <a:spLocks noGrp="1"/>
          </p:cNvSpPr>
          <p:nvPr>
            <p:ph type="ftr" idx="11"/>
          </p:nvPr>
        </p:nvSpPr>
        <p:spPr>
          <a:xfrm>
            <a:off x="7574280" y="6319774"/>
            <a:ext cx="4114800" cy="3651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566928" y="1499616"/>
            <a:ext cx="10515600" cy="591000"/>
          </a:xfrm>
          <a:prstGeom prst="rect">
            <a:avLst/>
          </a:prstGeom>
          <a:noFill/>
          <a:ln>
            <a:noFill/>
          </a:ln>
        </p:spPr>
        <p:txBody>
          <a:bodyPr spcFirstLastPara="1" wrap="square" lIns="91425" tIns="45700" rIns="91425" bIns="45700" anchor="b" anchorCtr="0">
            <a:sp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7"/>
          <p:cNvSpPr txBox="1">
            <a:spLocks noGrp="1"/>
          </p:cNvSpPr>
          <p:nvPr>
            <p:ph type="body" idx="1"/>
          </p:nvPr>
        </p:nvSpPr>
        <p:spPr>
          <a:xfrm>
            <a:off x="566928" y="2185416"/>
            <a:ext cx="5139000" cy="393300"/>
          </a:xfrm>
          <a:prstGeom prst="rect">
            <a:avLst/>
          </a:prstGeom>
          <a:noFill/>
          <a:ln>
            <a:noFill/>
          </a:ln>
        </p:spPr>
        <p:txBody>
          <a:bodyPr spcFirstLastPara="1" wrap="square" lIns="91425" tIns="45700" rIns="91425" bIns="45700" anchor="t" anchorCtr="0">
            <a:spAutoFit/>
          </a:bodyPr>
          <a:lstStyle>
            <a:lvl1pPr marL="457200" lvl="0" indent="-228600" algn="l">
              <a:lnSpc>
                <a:spcPct val="130000"/>
              </a:lnSpc>
              <a:spcBef>
                <a:spcPts val="600"/>
              </a:spcBef>
              <a:spcAft>
                <a:spcPts val="0"/>
              </a:spcAft>
              <a:buSzPts val="1920"/>
              <a:buNone/>
              <a:defRPr sz="1600" b="1" cap="none">
                <a:solidFill>
                  <a:schemeClr val="dk2"/>
                </a:solidFill>
              </a:defRPr>
            </a:lvl1pPr>
            <a:lvl2pPr marL="914400" lvl="1" indent="-228600" algn="l">
              <a:lnSpc>
                <a:spcPct val="130000"/>
              </a:lnSpc>
              <a:spcBef>
                <a:spcPts val="600"/>
              </a:spcBef>
              <a:spcAft>
                <a:spcPts val="0"/>
              </a:spcAft>
              <a:buSzPts val="2400"/>
              <a:buNone/>
              <a:defRPr sz="2000" b="1"/>
            </a:lvl2pPr>
            <a:lvl3pPr marL="1371600" lvl="2" indent="-228600" algn="l">
              <a:lnSpc>
                <a:spcPct val="130000"/>
              </a:lnSpc>
              <a:spcBef>
                <a:spcPts val="600"/>
              </a:spcBef>
              <a:spcAft>
                <a:spcPts val="0"/>
              </a:spcAft>
              <a:buSzPts val="2160"/>
              <a:buNone/>
              <a:defRPr sz="1800" b="1"/>
            </a:lvl3pPr>
            <a:lvl4pPr marL="1828800" lvl="3" indent="-228600" algn="l">
              <a:lnSpc>
                <a:spcPct val="130000"/>
              </a:lnSpc>
              <a:spcBef>
                <a:spcPts val="600"/>
              </a:spcBef>
              <a:spcAft>
                <a:spcPts val="0"/>
              </a:spcAft>
              <a:buSzPts val="1920"/>
              <a:buNone/>
              <a:defRPr sz="1600" b="1"/>
            </a:lvl4pPr>
            <a:lvl5pPr marL="2286000" lvl="4" indent="-228600" algn="l">
              <a:lnSpc>
                <a:spcPct val="130000"/>
              </a:lnSpc>
              <a:spcBef>
                <a:spcPts val="600"/>
              </a:spcBef>
              <a:spcAft>
                <a:spcPts val="0"/>
              </a:spcAft>
              <a:buSzPts val="192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8" name="Google Shape;38;p7"/>
          <p:cNvSpPr txBox="1">
            <a:spLocks noGrp="1"/>
          </p:cNvSpPr>
          <p:nvPr>
            <p:ph type="body" idx="2"/>
          </p:nvPr>
        </p:nvSpPr>
        <p:spPr>
          <a:xfrm>
            <a:off x="566928" y="2593340"/>
            <a:ext cx="5140500" cy="3535800"/>
          </a:xfrm>
          <a:prstGeom prst="rect">
            <a:avLst/>
          </a:prstGeom>
          <a:noFill/>
          <a:ln>
            <a:noFill/>
          </a:ln>
        </p:spPr>
        <p:txBody>
          <a:bodyPr spcFirstLastPara="1" wrap="square" lIns="91425" tIns="45700" rIns="91425" bIns="45700" anchor="t" anchorCtr="0">
            <a:noAutofit/>
          </a:bodyPr>
          <a:lstStyle>
            <a:lvl1pPr marL="457200" lvl="0" indent="-365760" algn="l">
              <a:lnSpc>
                <a:spcPct val="130000"/>
              </a:lnSpc>
              <a:spcBef>
                <a:spcPts val="600"/>
              </a:spcBef>
              <a:spcAft>
                <a:spcPts val="0"/>
              </a:spcAft>
              <a:buClr>
                <a:schemeClr val="dk2"/>
              </a:buClr>
              <a:buSzPts val="2160"/>
              <a:buFont typeface="Arial"/>
              <a:buChar char="•"/>
              <a:defRPr/>
            </a:lvl1pPr>
            <a:lvl2pPr marL="914400" lvl="1" indent="-365760" algn="l">
              <a:lnSpc>
                <a:spcPct val="130000"/>
              </a:lnSpc>
              <a:spcBef>
                <a:spcPts val="600"/>
              </a:spcBef>
              <a:spcAft>
                <a:spcPts val="0"/>
              </a:spcAft>
              <a:buSzPts val="2160"/>
              <a:buChar char="-"/>
              <a:defRPr/>
            </a:lvl2pPr>
            <a:lvl3pPr marL="1371600" lvl="2" indent="-365760" algn="l">
              <a:lnSpc>
                <a:spcPct val="130000"/>
              </a:lnSpc>
              <a:spcBef>
                <a:spcPts val="600"/>
              </a:spcBef>
              <a:spcAft>
                <a:spcPts val="0"/>
              </a:spcAft>
              <a:buSzPts val="2160"/>
              <a:buChar char="-"/>
              <a:defRPr/>
            </a:lvl3pPr>
            <a:lvl4pPr marL="1828800" lvl="3" indent="-365760" algn="l">
              <a:lnSpc>
                <a:spcPct val="130000"/>
              </a:lnSpc>
              <a:spcBef>
                <a:spcPts val="600"/>
              </a:spcBef>
              <a:spcAft>
                <a:spcPts val="0"/>
              </a:spcAft>
              <a:buSzPts val="2160"/>
              <a:buChar char="-"/>
              <a:defRPr/>
            </a:lvl4pPr>
            <a:lvl5pPr marL="2286000" lvl="4" indent="-365760" algn="l">
              <a:lnSpc>
                <a:spcPct val="130000"/>
              </a:lnSpc>
              <a:spcBef>
                <a:spcPts val="6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7"/>
          <p:cNvSpPr txBox="1">
            <a:spLocks noGrp="1"/>
          </p:cNvSpPr>
          <p:nvPr>
            <p:ph type="body" idx="3"/>
          </p:nvPr>
        </p:nvSpPr>
        <p:spPr>
          <a:xfrm>
            <a:off x="6172200" y="2185416"/>
            <a:ext cx="5139000" cy="395100"/>
          </a:xfrm>
          <a:prstGeom prst="rect">
            <a:avLst/>
          </a:prstGeom>
          <a:noFill/>
          <a:ln>
            <a:noFill/>
          </a:ln>
        </p:spPr>
        <p:txBody>
          <a:bodyPr spcFirstLastPara="1" wrap="square" lIns="91425" tIns="45700" rIns="91425" bIns="45700" anchor="t" anchorCtr="0">
            <a:spAutoFit/>
          </a:bodyPr>
          <a:lstStyle>
            <a:lvl1pPr marL="457200" lvl="0" indent="-228600" algn="l">
              <a:lnSpc>
                <a:spcPct val="130000"/>
              </a:lnSpc>
              <a:spcBef>
                <a:spcPts val="600"/>
              </a:spcBef>
              <a:spcAft>
                <a:spcPts val="0"/>
              </a:spcAft>
              <a:buSzPts val="1920"/>
              <a:buNone/>
              <a:defRPr sz="1600" b="1" cap="none">
                <a:solidFill>
                  <a:schemeClr val="dk2"/>
                </a:solidFill>
              </a:defRPr>
            </a:lvl1pPr>
            <a:lvl2pPr marL="914400" lvl="1" indent="-228600" algn="l">
              <a:lnSpc>
                <a:spcPct val="130000"/>
              </a:lnSpc>
              <a:spcBef>
                <a:spcPts val="600"/>
              </a:spcBef>
              <a:spcAft>
                <a:spcPts val="0"/>
              </a:spcAft>
              <a:buSzPts val="2400"/>
              <a:buNone/>
              <a:defRPr sz="2000" b="1"/>
            </a:lvl2pPr>
            <a:lvl3pPr marL="1371600" lvl="2" indent="-228600" algn="l">
              <a:lnSpc>
                <a:spcPct val="130000"/>
              </a:lnSpc>
              <a:spcBef>
                <a:spcPts val="600"/>
              </a:spcBef>
              <a:spcAft>
                <a:spcPts val="0"/>
              </a:spcAft>
              <a:buSzPts val="2160"/>
              <a:buNone/>
              <a:defRPr sz="1800" b="1"/>
            </a:lvl3pPr>
            <a:lvl4pPr marL="1828800" lvl="3" indent="-228600" algn="l">
              <a:lnSpc>
                <a:spcPct val="130000"/>
              </a:lnSpc>
              <a:spcBef>
                <a:spcPts val="600"/>
              </a:spcBef>
              <a:spcAft>
                <a:spcPts val="0"/>
              </a:spcAft>
              <a:buSzPts val="1920"/>
              <a:buNone/>
              <a:defRPr sz="1600" b="1"/>
            </a:lvl4pPr>
            <a:lvl5pPr marL="2286000" lvl="4" indent="-228600" algn="l">
              <a:lnSpc>
                <a:spcPct val="130000"/>
              </a:lnSpc>
              <a:spcBef>
                <a:spcPts val="600"/>
              </a:spcBef>
              <a:spcAft>
                <a:spcPts val="0"/>
              </a:spcAft>
              <a:buSzPts val="192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0" name="Google Shape;40;p7"/>
          <p:cNvSpPr txBox="1">
            <a:spLocks noGrp="1"/>
          </p:cNvSpPr>
          <p:nvPr>
            <p:ph type="body" idx="4"/>
          </p:nvPr>
        </p:nvSpPr>
        <p:spPr>
          <a:xfrm>
            <a:off x="6172200" y="2590800"/>
            <a:ext cx="5139000" cy="3538800"/>
          </a:xfrm>
          <a:prstGeom prst="rect">
            <a:avLst/>
          </a:prstGeom>
          <a:noFill/>
          <a:ln>
            <a:noFill/>
          </a:ln>
        </p:spPr>
        <p:txBody>
          <a:bodyPr spcFirstLastPara="1" wrap="square" lIns="91425" tIns="45700" rIns="91425" bIns="45700" anchor="t" anchorCtr="0">
            <a:noAutofit/>
          </a:bodyPr>
          <a:lstStyle>
            <a:lvl1pPr marL="457200" lvl="0" indent="-365760" algn="l">
              <a:lnSpc>
                <a:spcPct val="130000"/>
              </a:lnSpc>
              <a:spcBef>
                <a:spcPts val="600"/>
              </a:spcBef>
              <a:spcAft>
                <a:spcPts val="0"/>
              </a:spcAft>
              <a:buClr>
                <a:schemeClr val="dk2"/>
              </a:buClr>
              <a:buSzPts val="2160"/>
              <a:buFont typeface="Arial"/>
              <a:buChar char="•"/>
              <a:defRPr/>
            </a:lvl1pPr>
            <a:lvl2pPr marL="914400" lvl="1" indent="-365760" algn="l">
              <a:lnSpc>
                <a:spcPct val="130000"/>
              </a:lnSpc>
              <a:spcBef>
                <a:spcPts val="600"/>
              </a:spcBef>
              <a:spcAft>
                <a:spcPts val="0"/>
              </a:spcAft>
              <a:buSzPts val="2160"/>
              <a:buChar char="-"/>
              <a:defRPr/>
            </a:lvl2pPr>
            <a:lvl3pPr marL="1371600" lvl="2" indent="-365760" algn="l">
              <a:lnSpc>
                <a:spcPct val="130000"/>
              </a:lnSpc>
              <a:spcBef>
                <a:spcPts val="600"/>
              </a:spcBef>
              <a:spcAft>
                <a:spcPts val="0"/>
              </a:spcAft>
              <a:buSzPts val="2160"/>
              <a:buChar char="-"/>
              <a:defRPr/>
            </a:lvl3pPr>
            <a:lvl4pPr marL="1828800" lvl="3" indent="-365760" algn="l">
              <a:lnSpc>
                <a:spcPct val="130000"/>
              </a:lnSpc>
              <a:spcBef>
                <a:spcPts val="600"/>
              </a:spcBef>
              <a:spcAft>
                <a:spcPts val="0"/>
              </a:spcAft>
              <a:buSzPts val="2160"/>
              <a:buChar char="-"/>
              <a:defRPr/>
            </a:lvl4pPr>
            <a:lvl5pPr marL="2286000" lvl="4" indent="-365760" algn="l">
              <a:lnSpc>
                <a:spcPct val="130000"/>
              </a:lnSpc>
              <a:spcBef>
                <a:spcPts val="6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7"/>
          <p:cNvSpPr txBox="1">
            <a:spLocks noGrp="1"/>
          </p:cNvSpPr>
          <p:nvPr>
            <p:ph type="ftr" idx="11"/>
          </p:nvPr>
        </p:nvSpPr>
        <p:spPr>
          <a:xfrm>
            <a:off x="7574280" y="6319774"/>
            <a:ext cx="4114800" cy="3651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and Photo">
  <p:cSld name="Content and Photo">
    <p:spTree>
      <p:nvGrpSpPr>
        <p:cNvPr id="1" name="Shape 42"/>
        <p:cNvGrpSpPr/>
        <p:nvPr/>
      </p:nvGrpSpPr>
      <p:grpSpPr>
        <a:xfrm>
          <a:off x="0" y="0"/>
          <a:ext cx="0" cy="0"/>
          <a:chOff x="0" y="0"/>
          <a:chExt cx="0" cy="0"/>
        </a:xfrm>
      </p:grpSpPr>
      <p:sp>
        <p:nvSpPr>
          <p:cNvPr id="43" name="Google Shape;43;p8"/>
          <p:cNvSpPr>
            <a:spLocks noGrp="1"/>
          </p:cNvSpPr>
          <p:nvPr>
            <p:ph type="pic" idx="2"/>
          </p:nvPr>
        </p:nvSpPr>
        <p:spPr>
          <a:xfrm>
            <a:off x="5098566" y="927100"/>
            <a:ext cx="7093500" cy="5931000"/>
          </a:xfrm>
          <a:prstGeom prst="rect">
            <a:avLst/>
          </a:prstGeom>
          <a:solidFill>
            <a:srgbClr val="BFBFBF"/>
          </a:solidFill>
          <a:ln>
            <a:noFill/>
          </a:ln>
        </p:spPr>
      </p:sp>
      <p:sp>
        <p:nvSpPr>
          <p:cNvPr id="44" name="Google Shape;44;p8"/>
          <p:cNvSpPr txBox="1">
            <a:spLocks noGrp="1"/>
          </p:cNvSpPr>
          <p:nvPr>
            <p:ph type="title"/>
          </p:nvPr>
        </p:nvSpPr>
        <p:spPr>
          <a:xfrm>
            <a:off x="566928" y="1499616"/>
            <a:ext cx="4248900" cy="591000"/>
          </a:xfrm>
          <a:prstGeom prst="rect">
            <a:avLst/>
          </a:prstGeom>
          <a:noFill/>
          <a:ln>
            <a:noFill/>
          </a:ln>
        </p:spPr>
        <p:txBody>
          <a:bodyPr spcFirstLastPara="1" wrap="square" lIns="91425" tIns="45700" rIns="91425" bIns="45700" anchor="b" anchorCtr="0">
            <a:sp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8"/>
          <p:cNvSpPr txBox="1">
            <a:spLocks noGrp="1"/>
          </p:cNvSpPr>
          <p:nvPr>
            <p:ph type="body" idx="1"/>
          </p:nvPr>
        </p:nvSpPr>
        <p:spPr>
          <a:xfrm>
            <a:off x="566928" y="2185416"/>
            <a:ext cx="4248900" cy="3968100"/>
          </a:xfrm>
          <a:prstGeom prst="rect">
            <a:avLst/>
          </a:prstGeom>
          <a:noFill/>
          <a:ln>
            <a:noFill/>
          </a:ln>
        </p:spPr>
        <p:txBody>
          <a:bodyPr spcFirstLastPara="1" wrap="square" lIns="91425" tIns="45700" rIns="91425" bIns="45700" anchor="t" anchorCtr="0">
            <a:noAutofit/>
          </a:bodyPr>
          <a:lstStyle>
            <a:lvl1pPr marL="457200" lvl="0" indent="-365760" algn="l">
              <a:lnSpc>
                <a:spcPct val="130000"/>
              </a:lnSpc>
              <a:spcBef>
                <a:spcPts val="600"/>
              </a:spcBef>
              <a:spcAft>
                <a:spcPts val="0"/>
              </a:spcAft>
              <a:buSzPts val="2160"/>
              <a:buChar char="•"/>
              <a:defRPr/>
            </a:lvl1pPr>
            <a:lvl2pPr marL="914400" lvl="1" indent="-365760" algn="l">
              <a:lnSpc>
                <a:spcPct val="130000"/>
              </a:lnSpc>
              <a:spcBef>
                <a:spcPts val="600"/>
              </a:spcBef>
              <a:spcAft>
                <a:spcPts val="0"/>
              </a:spcAft>
              <a:buSzPts val="2160"/>
              <a:buChar char="-"/>
              <a:defRPr/>
            </a:lvl2pPr>
            <a:lvl3pPr marL="1371600" lvl="2" indent="-365760" algn="l">
              <a:lnSpc>
                <a:spcPct val="130000"/>
              </a:lnSpc>
              <a:spcBef>
                <a:spcPts val="600"/>
              </a:spcBef>
              <a:spcAft>
                <a:spcPts val="0"/>
              </a:spcAft>
              <a:buSzPts val="2160"/>
              <a:buChar char="-"/>
              <a:defRPr/>
            </a:lvl3pPr>
            <a:lvl4pPr marL="1828800" lvl="3" indent="-365760" algn="l">
              <a:lnSpc>
                <a:spcPct val="130000"/>
              </a:lnSpc>
              <a:spcBef>
                <a:spcPts val="600"/>
              </a:spcBef>
              <a:spcAft>
                <a:spcPts val="0"/>
              </a:spcAft>
              <a:buSzPts val="2160"/>
              <a:buChar char="-"/>
              <a:defRPr/>
            </a:lvl4pPr>
            <a:lvl5pPr marL="2286000" lvl="4" indent="-365760" algn="l">
              <a:lnSpc>
                <a:spcPct val="130000"/>
              </a:lnSpc>
              <a:spcBef>
                <a:spcPts val="6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8"/>
          <p:cNvSpPr txBox="1">
            <a:spLocks noGrp="1"/>
          </p:cNvSpPr>
          <p:nvPr>
            <p:ph type="ftr" idx="11"/>
          </p:nvPr>
        </p:nvSpPr>
        <p:spPr>
          <a:xfrm>
            <a:off x="7574280" y="6319774"/>
            <a:ext cx="4114800" cy="3651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and Three Photos">
  <p:cSld name="Content and Three Photos">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566928" y="1499616"/>
            <a:ext cx="4248900" cy="591000"/>
          </a:xfrm>
          <a:prstGeom prst="rect">
            <a:avLst/>
          </a:prstGeom>
          <a:noFill/>
          <a:ln>
            <a:noFill/>
          </a:ln>
        </p:spPr>
        <p:txBody>
          <a:bodyPr spcFirstLastPara="1" wrap="square" lIns="91425" tIns="45700" rIns="91425" bIns="45700" anchor="b" anchorCtr="0">
            <a:sp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9"/>
          <p:cNvSpPr txBox="1">
            <a:spLocks noGrp="1"/>
          </p:cNvSpPr>
          <p:nvPr>
            <p:ph type="body" idx="1"/>
          </p:nvPr>
        </p:nvSpPr>
        <p:spPr>
          <a:xfrm>
            <a:off x="566928" y="2185416"/>
            <a:ext cx="4248900" cy="3968100"/>
          </a:xfrm>
          <a:prstGeom prst="rect">
            <a:avLst/>
          </a:prstGeom>
          <a:noFill/>
          <a:ln>
            <a:noFill/>
          </a:ln>
        </p:spPr>
        <p:txBody>
          <a:bodyPr spcFirstLastPara="1" wrap="square" lIns="91425" tIns="45700" rIns="91425" bIns="45700" anchor="t" anchorCtr="0">
            <a:noAutofit/>
          </a:bodyPr>
          <a:lstStyle>
            <a:lvl1pPr marL="457200" lvl="0" indent="-365760" algn="l">
              <a:lnSpc>
                <a:spcPct val="130000"/>
              </a:lnSpc>
              <a:spcBef>
                <a:spcPts val="600"/>
              </a:spcBef>
              <a:spcAft>
                <a:spcPts val="0"/>
              </a:spcAft>
              <a:buSzPts val="2160"/>
              <a:buChar char="•"/>
              <a:defRPr/>
            </a:lvl1pPr>
            <a:lvl2pPr marL="914400" lvl="1" indent="-365760" algn="l">
              <a:lnSpc>
                <a:spcPct val="130000"/>
              </a:lnSpc>
              <a:spcBef>
                <a:spcPts val="600"/>
              </a:spcBef>
              <a:spcAft>
                <a:spcPts val="0"/>
              </a:spcAft>
              <a:buSzPts val="2160"/>
              <a:buChar char="-"/>
              <a:defRPr/>
            </a:lvl2pPr>
            <a:lvl3pPr marL="1371600" lvl="2" indent="-365760" algn="l">
              <a:lnSpc>
                <a:spcPct val="130000"/>
              </a:lnSpc>
              <a:spcBef>
                <a:spcPts val="600"/>
              </a:spcBef>
              <a:spcAft>
                <a:spcPts val="0"/>
              </a:spcAft>
              <a:buSzPts val="2160"/>
              <a:buChar char="-"/>
              <a:defRPr/>
            </a:lvl3pPr>
            <a:lvl4pPr marL="1828800" lvl="3" indent="-365760" algn="l">
              <a:lnSpc>
                <a:spcPct val="130000"/>
              </a:lnSpc>
              <a:spcBef>
                <a:spcPts val="600"/>
              </a:spcBef>
              <a:spcAft>
                <a:spcPts val="0"/>
              </a:spcAft>
              <a:buSzPts val="2160"/>
              <a:buChar char="-"/>
              <a:defRPr/>
            </a:lvl4pPr>
            <a:lvl5pPr marL="2286000" lvl="4" indent="-365760" algn="l">
              <a:lnSpc>
                <a:spcPct val="130000"/>
              </a:lnSpc>
              <a:spcBef>
                <a:spcPts val="6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9"/>
          <p:cNvSpPr>
            <a:spLocks noGrp="1"/>
          </p:cNvSpPr>
          <p:nvPr>
            <p:ph type="pic" idx="2"/>
          </p:nvPr>
        </p:nvSpPr>
        <p:spPr>
          <a:xfrm>
            <a:off x="5114631" y="934720"/>
            <a:ext cx="7077300" cy="3064800"/>
          </a:xfrm>
          <a:prstGeom prst="rect">
            <a:avLst/>
          </a:prstGeom>
          <a:solidFill>
            <a:srgbClr val="BFBFBF"/>
          </a:solidFill>
          <a:ln w="9525" cap="flat" cmpd="sng">
            <a:solidFill>
              <a:schemeClr val="lt1"/>
            </a:solidFill>
            <a:prstDash val="solid"/>
            <a:round/>
            <a:headEnd type="none" w="sm" len="sm"/>
            <a:tailEnd type="none" w="sm" len="sm"/>
          </a:ln>
        </p:spPr>
      </p:sp>
      <p:sp>
        <p:nvSpPr>
          <p:cNvPr id="51" name="Google Shape;51;p9"/>
          <p:cNvSpPr>
            <a:spLocks noGrp="1"/>
          </p:cNvSpPr>
          <p:nvPr>
            <p:ph type="pic" idx="3"/>
          </p:nvPr>
        </p:nvSpPr>
        <p:spPr>
          <a:xfrm>
            <a:off x="5114631" y="3998296"/>
            <a:ext cx="3602400" cy="2857500"/>
          </a:xfrm>
          <a:prstGeom prst="rect">
            <a:avLst/>
          </a:prstGeom>
          <a:solidFill>
            <a:srgbClr val="BFBFBF"/>
          </a:solidFill>
          <a:ln w="9525" cap="flat" cmpd="sng">
            <a:solidFill>
              <a:schemeClr val="lt1"/>
            </a:solidFill>
            <a:prstDash val="solid"/>
            <a:round/>
            <a:headEnd type="none" w="sm" len="sm"/>
            <a:tailEnd type="none" w="sm" len="sm"/>
          </a:ln>
        </p:spPr>
      </p:sp>
      <p:sp>
        <p:nvSpPr>
          <p:cNvPr id="52" name="Google Shape;52;p9"/>
          <p:cNvSpPr>
            <a:spLocks noGrp="1"/>
          </p:cNvSpPr>
          <p:nvPr>
            <p:ph type="pic" idx="4"/>
          </p:nvPr>
        </p:nvSpPr>
        <p:spPr>
          <a:xfrm>
            <a:off x="8701089" y="3998296"/>
            <a:ext cx="3490800" cy="2857500"/>
          </a:xfrm>
          <a:prstGeom prst="rect">
            <a:avLst/>
          </a:prstGeom>
          <a:solidFill>
            <a:srgbClr val="BFBFBF"/>
          </a:solidFill>
          <a:ln w="9525" cap="flat" cmpd="sng">
            <a:solidFill>
              <a:schemeClr val="lt1"/>
            </a:solidFill>
            <a:prstDash val="solid"/>
            <a:round/>
            <a:headEnd type="none" w="sm" len="sm"/>
            <a:tailEnd type="none" w="sm" len="sm"/>
          </a:ln>
        </p:spPr>
      </p:sp>
      <p:sp>
        <p:nvSpPr>
          <p:cNvPr id="53" name="Google Shape;53;p9"/>
          <p:cNvSpPr txBox="1">
            <a:spLocks noGrp="1"/>
          </p:cNvSpPr>
          <p:nvPr>
            <p:ph type="ftr" idx="11"/>
          </p:nvPr>
        </p:nvSpPr>
        <p:spPr>
          <a:xfrm>
            <a:off x="7574280" y="6319774"/>
            <a:ext cx="4114800" cy="3651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ull Width Photo">
  <p:cSld name="Full Width Photo">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566928" y="1499616"/>
            <a:ext cx="10515600" cy="591000"/>
          </a:xfrm>
          <a:prstGeom prst="rect">
            <a:avLst/>
          </a:prstGeom>
          <a:noFill/>
          <a:ln>
            <a:noFill/>
          </a:ln>
        </p:spPr>
        <p:txBody>
          <a:bodyPr spcFirstLastPara="1" wrap="square" lIns="91425" tIns="45700" rIns="91425" bIns="45700" anchor="b" anchorCtr="0">
            <a:sp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0"/>
          <p:cNvSpPr>
            <a:spLocks noGrp="1"/>
          </p:cNvSpPr>
          <p:nvPr>
            <p:ph type="pic" idx="2"/>
          </p:nvPr>
        </p:nvSpPr>
        <p:spPr>
          <a:xfrm>
            <a:off x="0" y="927100"/>
            <a:ext cx="12192000" cy="5931000"/>
          </a:xfrm>
          <a:prstGeom prst="rect">
            <a:avLst/>
          </a:prstGeom>
          <a:solidFill>
            <a:srgbClr val="BFBFBF"/>
          </a:solidFill>
          <a:ln>
            <a:noFill/>
          </a:ln>
        </p:spPr>
      </p:sp>
      <p:sp>
        <p:nvSpPr>
          <p:cNvPr id="57" name="Google Shape;57;p10"/>
          <p:cNvSpPr txBox="1">
            <a:spLocks noGrp="1"/>
          </p:cNvSpPr>
          <p:nvPr>
            <p:ph type="ftr" idx="11"/>
          </p:nvPr>
        </p:nvSpPr>
        <p:spPr>
          <a:xfrm>
            <a:off x="7574280" y="6319774"/>
            <a:ext cx="4114800" cy="3651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5">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566928" y="1499616"/>
            <a:ext cx="10515600" cy="591000"/>
          </a:xfrm>
          <a:prstGeom prst="rect">
            <a:avLst/>
          </a:prstGeom>
          <a:noFill/>
          <a:ln>
            <a:noFill/>
          </a:ln>
        </p:spPr>
        <p:txBody>
          <a:bodyPr spcFirstLastPara="1" wrap="square" lIns="91425" tIns="45700" rIns="91425" bIns="45700" anchor="b" anchorCtr="0">
            <a:spAutoFit/>
          </a:bodyPr>
          <a:lstStyle>
            <a:lvl1pPr marR="0" lvl="0" algn="l" rtl="0">
              <a:lnSpc>
                <a:spcPct val="90000"/>
              </a:lnSpc>
              <a:spcBef>
                <a:spcPts val="0"/>
              </a:spcBef>
              <a:spcAft>
                <a:spcPts val="0"/>
              </a:spcAft>
              <a:buClr>
                <a:schemeClr val="dk2"/>
              </a:buClr>
              <a:buSzPts val="3600"/>
              <a:buFont typeface="Georgia"/>
              <a:buNone/>
              <a:defRPr sz="3600" b="0" i="0" u="none" strike="noStrike" cap="none">
                <a:solidFill>
                  <a:schemeClr val="dk2"/>
                </a:solidFill>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566928" y="2185416"/>
            <a:ext cx="10515600" cy="3968100"/>
          </a:xfrm>
          <a:prstGeom prst="rect">
            <a:avLst/>
          </a:prstGeom>
          <a:noFill/>
          <a:ln>
            <a:noFill/>
          </a:ln>
        </p:spPr>
        <p:txBody>
          <a:bodyPr spcFirstLastPara="1" wrap="square" lIns="91425" tIns="45700" rIns="91425" bIns="45700" anchor="t" anchorCtr="0">
            <a:noAutofit/>
          </a:bodyPr>
          <a:lstStyle>
            <a:lvl1pPr marL="457200" marR="0" lvl="0" indent="-365760" algn="l" rtl="0">
              <a:lnSpc>
                <a:spcPct val="130000"/>
              </a:lnSpc>
              <a:spcBef>
                <a:spcPts val="600"/>
              </a:spcBef>
              <a:spcAft>
                <a:spcPts val="0"/>
              </a:spcAft>
              <a:buClr>
                <a:schemeClr val="dk2"/>
              </a:buClr>
              <a:buSzPts val="2160"/>
              <a:buFont typeface="Arial"/>
              <a:buChar char="•"/>
              <a:defRPr sz="1800" b="0" i="0" u="none" strike="noStrike" cap="none">
                <a:solidFill>
                  <a:schemeClr val="dk1"/>
                </a:solidFill>
                <a:latin typeface="Arial"/>
                <a:ea typeface="Arial"/>
                <a:cs typeface="Arial"/>
                <a:sym typeface="Arial"/>
              </a:defRPr>
            </a:lvl1pPr>
            <a:lvl2pPr marL="914400" marR="0" lvl="1"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2pPr>
            <a:lvl3pPr marL="1371600" marR="0" lvl="2"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3pPr>
            <a:lvl4pPr marL="1828800" marR="0" lvl="3"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4pPr>
            <a:lvl5pPr marL="2286000" marR="0" lvl="4"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2" name="Google Shape;12;p1" descr="University at Buffalo, The State University of New York logo"/>
          <p:cNvPicPr preferRelativeResize="0"/>
          <p:nvPr/>
        </p:nvPicPr>
        <p:blipFill rotWithShape="1">
          <a:blip r:embed="rId16">
            <a:alphaModFix/>
          </a:blip>
          <a:srcRect/>
          <a:stretch/>
        </p:blipFill>
        <p:spPr>
          <a:xfrm>
            <a:off x="355600" y="321146"/>
            <a:ext cx="4800604" cy="356029"/>
          </a:xfrm>
          <a:prstGeom prst="rect">
            <a:avLst/>
          </a:prstGeom>
          <a:noFill/>
          <a:ln>
            <a:noFill/>
          </a:ln>
        </p:spPr>
      </p:pic>
      <p:sp>
        <p:nvSpPr>
          <p:cNvPr id="13" name="Google Shape;13;p1"/>
          <p:cNvSpPr txBox="1">
            <a:spLocks noGrp="1"/>
          </p:cNvSpPr>
          <p:nvPr>
            <p:ph type="ftr" idx="11"/>
          </p:nvPr>
        </p:nvSpPr>
        <p:spPr>
          <a:xfrm>
            <a:off x="7574280" y="6319774"/>
            <a:ext cx="4114800" cy="36510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600" b="1"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itsbhagya95/Social-Network-analytics-project"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itsbhagya95/Social-Network-analytics-project"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ctrTitle"/>
          </p:nvPr>
        </p:nvSpPr>
        <p:spPr>
          <a:xfrm>
            <a:off x="184750" y="661125"/>
            <a:ext cx="9337500" cy="19428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IN"/>
              <a:t>Social Network Analysis on </a:t>
            </a:r>
            <a:endParaRPr/>
          </a:p>
          <a:p>
            <a:pPr marL="0" lvl="0" indent="0" algn="ctr" rtl="0">
              <a:lnSpc>
                <a:spcPct val="90000"/>
              </a:lnSpc>
              <a:spcBef>
                <a:spcPts val="0"/>
              </a:spcBef>
              <a:spcAft>
                <a:spcPts val="0"/>
              </a:spcAft>
              <a:buClr>
                <a:schemeClr val="dk1"/>
              </a:buClr>
              <a:buSzPct val="100000"/>
              <a:buFont typeface="Calibri"/>
              <a:buNone/>
            </a:pPr>
            <a:r>
              <a:rPr lang="en-IN"/>
              <a:t>Formula 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4"/>
          <p:cNvSpPr txBox="1">
            <a:spLocks noGrp="1"/>
          </p:cNvSpPr>
          <p:nvPr>
            <p:ph type="title"/>
          </p:nvPr>
        </p:nvSpPr>
        <p:spPr>
          <a:xfrm>
            <a:off x="544953" y="1180891"/>
            <a:ext cx="6951600" cy="591000"/>
          </a:xfrm>
          <a:prstGeom prst="rect">
            <a:avLst/>
          </a:prstGeom>
        </p:spPr>
        <p:txBody>
          <a:bodyPr spcFirstLastPara="1" wrap="square" lIns="91425" tIns="45700" rIns="91425" bIns="45700" anchor="b" anchorCtr="0">
            <a:spAutoFit/>
          </a:bodyPr>
          <a:lstStyle/>
          <a:p>
            <a:pPr marL="0" lvl="0" indent="0" algn="l" rtl="0">
              <a:spcBef>
                <a:spcPts val="0"/>
              </a:spcBef>
              <a:spcAft>
                <a:spcPts val="0"/>
              </a:spcAft>
              <a:buNone/>
            </a:pPr>
            <a:r>
              <a:rPr lang="en-IN"/>
              <a:t>WordCloud</a:t>
            </a:r>
            <a:endParaRPr/>
          </a:p>
        </p:txBody>
      </p:sp>
      <p:sp>
        <p:nvSpPr>
          <p:cNvPr id="147" name="Google Shape;147;p24"/>
          <p:cNvSpPr txBox="1">
            <a:spLocks noGrp="1"/>
          </p:cNvSpPr>
          <p:nvPr>
            <p:ph type="body" idx="1"/>
          </p:nvPr>
        </p:nvSpPr>
        <p:spPr>
          <a:xfrm>
            <a:off x="457025" y="1822752"/>
            <a:ext cx="6951600" cy="4760400"/>
          </a:xfrm>
          <a:prstGeom prst="rect">
            <a:avLst/>
          </a:prstGeom>
        </p:spPr>
        <p:txBody>
          <a:bodyPr spcFirstLastPara="1" wrap="square" lIns="91425" tIns="45700" rIns="91425" bIns="45700" anchor="t" anchorCtr="0">
            <a:noAutofit/>
          </a:bodyPr>
          <a:lstStyle/>
          <a:p>
            <a:pPr marL="457200" lvl="0" indent="-365760" algn="l" rtl="0">
              <a:lnSpc>
                <a:spcPct val="115000"/>
              </a:lnSpc>
              <a:spcBef>
                <a:spcPts val="0"/>
              </a:spcBef>
              <a:spcAft>
                <a:spcPts val="0"/>
              </a:spcAft>
              <a:buClr>
                <a:schemeClr val="dk1"/>
              </a:buClr>
              <a:buSzPts val="2160"/>
              <a:buChar char="•"/>
            </a:pPr>
            <a:r>
              <a:rPr lang="en-IN" dirty="0">
                <a:highlight>
                  <a:srgbClr val="FFFFFF"/>
                </a:highlight>
              </a:rPr>
              <a:t>Word Cloud or Tag Clouds is a visualization technique for texts for visualizing the tags or keywords from the websites.</a:t>
            </a:r>
            <a:endParaRPr dirty="0">
              <a:highlight>
                <a:srgbClr val="FFFFFF"/>
              </a:highlight>
            </a:endParaRPr>
          </a:p>
          <a:p>
            <a:pPr marL="457200" lvl="0" indent="-365760" algn="l" rtl="0">
              <a:lnSpc>
                <a:spcPct val="115000"/>
              </a:lnSpc>
              <a:spcBef>
                <a:spcPts val="0"/>
              </a:spcBef>
              <a:spcAft>
                <a:spcPts val="0"/>
              </a:spcAft>
              <a:buClr>
                <a:schemeClr val="dk1"/>
              </a:buClr>
              <a:buSzPts val="2160"/>
              <a:buChar char="•"/>
            </a:pPr>
            <a:r>
              <a:rPr lang="en-IN" dirty="0">
                <a:highlight>
                  <a:srgbClr val="FFFFFF"/>
                </a:highlight>
              </a:rPr>
              <a:t>These keywords are single words that depict the context of the webpage the word cloud is being made from. </a:t>
            </a:r>
            <a:endParaRPr dirty="0">
              <a:highlight>
                <a:srgbClr val="FFFFFF"/>
              </a:highlight>
            </a:endParaRPr>
          </a:p>
          <a:p>
            <a:pPr marL="457200" lvl="0" indent="-365760" algn="l" rtl="0">
              <a:lnSpc>
                <a:spcPct val="115000"/>
              </a:lnSpc>
              <a:spcBef>
                <a:spcPts val="0"/>
              </a:spcBef>
              <a:spcAft>
                <a:spcPts val="0"/>
              </a:spcAft>
              <a:buClr>
                <a:schemeClr val="dk1"/>
              </a:buClr>
              <a:buSzPts val="2160"/>
              <a:buChar char="•"/>
            </a:pPr>
            <a:r>
              <a:rPr lang="en-IN" dirty="0">
                <a:highlight>
                  <a:srgbClr val="FFFFFF"/>
                </a:highlight>
              </a:rPr>
              <a:t>Each word in this cloud has a variable font size and </a:t>
            </a:r>
            <a:r>
              <a:rPr lang="en-IN" dirty="0" err="1">
                <a:highlight>
                  <a:srgbClr val="FFFFFF"/>
                </a:highlight>
              </a:rPr>
              <a:t>color</a:t>
            </a:r>
            <a:r>
              <a:rPr lang="en-IN" dirty="0">
                <a:highlight>
                  <a:srgbClr val="FFFFFF"/>
                </a:highlight>
              </a:rPr>
              <a:t> tone which helps to determine words of prominence.</a:t>
            </a:r>
            <a:endParaRPr dirty="0">
              <a:highlight>
                <a:srgbClr val="FFFFFF"/>
              </a:highlight>
            </a:endParaRPr>
          </a:p>
          <a:p>
            <a:pPr marL="0" lvl="0" indent="0" algn="l" rtl="0">
              <a:lnSpc>
                <a:spcPct val="115000"/>
              </a:lnSpc>
              <a:spcBef>
                <a:spcPts val="1200"/>
              </a:spcBef>
              <a:spcAft>
                <a:spcPts val="0"/>
              </a:spcAft>
              <a:buNone/>
            </a:pPr>
            <a:r>
              <a:rPr lang="en-IN" b="1" dirty="0">
                <a:highlight>
                  <a:srgbClr val="FFFFFF"/>
                </a:highlight>
              </a:rPr>
              <a:t>Libraries utilised in Python</a:t>
            </a:r>
            <a:endParaRPr b="1" dirty="0">
              <a:highlight>
                <a:srgbClr val="FFFFFF"/>
              </a:highlight>
            </a:endParaRPr>
          </a:p>
          <a:p>
            <a:pPr marL="0" lvl="0" indent="0" algn="l" rtl="0">
              <a:lnSpc>
                <a:spcPct val="50000"/>
              </a:lnSpc>
              <a:spcBef>
                <a:spcPts val="1200"/>
              </a:spcBef>
              <a:spcAft>
                <a:spcPts val="0"/>
              </a:spcAft>
              <a:buNone/>
            </a:pPr>
            <a:r>
              <a:rPr lang="en-IN" sz="1500" b="1" dirty="0" err="1">
                <a:highlight>
                  <a:srgbClr val="FFFFFF"/>
                </a:highlight>
              </a:rPr>
              <a:t>Numpy</a:t>
            </a:r>
            <a:endParaRPr sz="1500" b="1" dirty="0">
              <a:highlight>
                <a:srgbClr val="FFFFFF"/>
              </a:highlight>
            </a:endParaRPr>
          </a:p>
          <a:p>
            <a:pPr marL="0" lvl="0" indent="0" algn="l" rtl="0">
              <a:lnSpc>
                <a:spcPct val="50000"/>
              </a:lnSpc>
              <a:spcBef>
                <a:spcPts val="1200"/>
              </a:spcBef>
              <a:spcAft>
                <a:spcPts val="0"/>
              </a:spcAft>
              <a:buNone/>
            </a:pPr>
            <a:r>
              <a:rPr lang="en-IN" sz="1500" b="1" dirty="0">
                <a:highlight>
                  <a:srgbClr val="FFFFFF"/>
                </a:highlight>
              </a:rPr>
              <a:t>Pandas</a:t>
            </a:r>
            <a:endParaRPr sz="1500" b="1" dirty="0">
              <a:highlight>
                <a:srgbClr val="FFFFFF"/>
              </a:highlight>
            </a:endParaRPr>
          </a:p>
          <a:p>
            <a:pPr marL="0" lvl="0" indent="0" algn="l" rtl="0">
              <a:lnSpc>
                <a:spcPct val="50000"/>
              </a:lnSpc>
              <a:spcBef>
                <a:spcPts val="1200"/>
              </a:spcBef>
              <a:spcAft>
                <a:spcPts val="0"/>
              </a:spcAft>
              <a:buNone/>
            </a:pPr>
            <a:r>
              <a:rPr lang="en-IN" sz="1500" b="1" dirty="0">
                <a:highlight>
                  <a:srgbClr val="FFFFFF"/>
                </a:highlight>
              </a:rPr>
              <a:t>Spacy</a:t>
            </a:r>
            <a:endParaRPr sz="1500" b="1" dirty="0">
              <a:highlight>
                <a:srgbClr val="FFFFFF"/>
              </a:highlight>
            </a:endParaRPr>
          </a:p>
          <a:p>
            <a:pPr marL="0" lvl="0" indent="0" algn="l" rtl="0">
              <a:lnSpc>
                <a:spcPct val="50000"/>
              </a:lnSpc>
              <a:spcBef>
                <a:spcPts val="1200"/>
              </a:spcBef>
              <a:spcAft>
                <a:spcPts val="0"/>
              </a:spcAft>
              <a:buNone/>
            </a:pPr>
            <a:r>
              <a:rPr lang="en-IN" sz="1500" b="1" dirty="0">
                <a:highlight>
                  <a:srgbClr val="FFFFFF"/>
                </a:highlight>
              </a:rPr>
              <a:t>Matplotlib</a:t>
            </a:r>
            <a:endParaRPr sz="1500" b="1" dirty="0">
              <a:highlight>
                <a:srgbClr val="FFFFFF"/>
              </a:highlight>
            </a:endParaRPr>
          </a:p>
          <a:p>
            <a:pPr marL="0" lvl="0" indent="0" algn="l" rtl="0">
              <a:lnSpc>
                <a:spcPct val="50000"/>
              </a:lnSpc>
              <a:spcBef>
                <a:spcPts val="1200"/>
              </a:spcBef>
              <a:spcAft>
                <a:spcPts val="0"/>
              </a:spcAft>
              <a:buNone/>
            </a:pPr>
            <a:r>
              <a:rPr lang="en-IN" sz="1500" b="1" dirty="0" err="1">
                <a:highlight>
                  <a:srgbClr val="FFFFFF"/>
                </a:highlight>
              </a:rPr>
              <a:t>WordCloud</a:t>
            </a:r>
            <a:endParaRPr lang="en-IN" sz="1500" b="1" dirty="0">
              <a:highlight>
                <a:srgbClr val="FFFFFF"/>
              </a:highlight>
            </a:endParaRPr>
          </a:p>
          <a:p>
            <a:pPr marL="0" lvl="0" indent="0" algn="l" rtl="0">
              <a:lnSpc>
                <a:spcPct val="50000"/>
              </a:lnSpc>
              <a:spcBef>
                <a:spcPts val="1200"/>
              </a:spcBef>
              <a:spcAft>
                <a:spcPts val="0"/>
              </a:spcAft>
              <a:buNone/>
            </a:pPr>
            <a:endParaRPr lang="en-IN" sz="1500" b="1" dirty="0">
              <a:highlight>
                <a:srgbClr val="FFFFFF"/>
              </a:highlight>
            </a:endParaRPr>
          </a:p>
          <a:p>
            <a:pPr marL="0" lvl="0" indent="0" algn="l" rtl="0">
              <a:lnSpc>
                <a:spcPct val="50000"/>
              </a:lnSpc>
              <a:spcBef>
                <a:spcPts val="1200"/>
              </a:spcBef>
              <a:spcAft>
                <a:spcPts val="0"/>
              </a:spcAft>
              <a:buNone/>
            </a:pPr>
            <a:r>
              <a:rPr lang="en-IN" sz="1500" b="1" dirty="0" err="1">
                <a:highlight>
                  <a:srgbClr val="FFFFFF"/>
                </a:highlight>
              </a:rPr>
              <a:t>Github</a:t>
            </a:r>
            <a:r>
              <a:rPr lang="en-IN" sz="1500" b="1" dirty="0">
                <a:highlight>
                  <a:srgbClr val="FFFFFF"/>
                </a:highlight>
              </a:rPr>
              <a:t> code link: </a:t>
            </a:r>
            <a:r>
              <a:rPr lang="en-IN" sz="1500" b="1" dirty="0">
                <a:highlight>
                  <a:srgbClr val="FFFFFF"/>
                </a:highlight>
                <a:hlinkClick r:id="rId3"/>
              </a:rPr>
              <a:t>https://github.com/itsbhagya95/Social-Network-analytics-project</a:t>
            </a:r>
            <a:endParaRPr sz="1500" b="1" dirty="0">
              <a:highlight>
                <a:srgbClr val="FFFFFF"/>
              </a:highlight>
            </a:endParaRPr>
          </a:p>
          <a:p>
            <a:pPr marL="0" lvl="0" indent="0" algn="l" rtl="0">
              <a:lnSpc>
                <a:spcPct val="115000"/>
              </a:lnSpc>
              <a:spcBef>
                <a:spcPts val="1200"/>
              </a:spcBef>
              <a:spcAft>
                <a:spcPts val="0"/>
              </a:spcAft>
              <a:buNone/>
            </a:pPr>
            <a:endParaRPr sz="1500" dirty="0">
              <a:solidFill>
                <a:srgbClr val="222222"/>
              </a:solidFill>
              <a:highlight>
                <a:srgbClr val="FFFFFF"/>
              </a:highlight>
            </a:endParaRPr>
          </a:p>
          <a:p>
            <a:pPr marL="0" lvl="0" indent="0" algn="l" rtl="0">
              <a:lnSpc>
                <a:spcPct val="100000"/>
              </a:lnSpc>
              <a:spcBef>
                <a:spcPts val="1200"/>
              </a:spcBef>
              <a:spcAft>
                <a:spcPts val="0"/>
              </a:spcAft>
              <a:buNone/>
            </a:pPr>
            <a:endParaRPr dirty="0">
              <a:solidFill>
                <a:srgbClr val="222222"/>
              </a:solidFill>
              <a:highlight>
                <a:srgbClr val="FFFFFF"/>
              </a:highlight>
            </a:endParaRPr>
          </a:p>
          <a:p>
            <a:pPr marL="0" lvl="0" indent="0" algn="l" rtl="0">
              <a:spcBef>
                <a:spcPts val="1200"/>
              </a:spcBef>
              <a:spcAft>
                <a:spcPts val="0"/>
              </a:spcAft>
              <a:buNone/>
            </a:pP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xfrm>
            <a:off x="1276500" y="1619693"/>
            <a:ext cx="3305100" cy="3801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3060"/>
              <a:buFont typeface="Calibri"/>
              <a:buNone/>
            </a:pPr>
            <a:r>
              <a:rPr lang="en-IN" sz="2600">
                <a:solidFill>
                  <a:schemeClr val="accent2"/>
                </a:solidFill>
              </a:rPr>
              <a:t>Twitter word-cloud:</a:t>
            </a:r>
            <a:endParaRPr sz="2600">
              <a:solidFill>
                <a:schemeClr val="accent2"/>
              </a:solidFill>
            </a:endParaRPr>
          </a:p>
        </p:txBody>
      </p:sp>
      <p:sp>
        <p:nvSpPr>
          <p:cNvPr id="153" name="Google Shape;153;p25"/>
          <p:cNvSpPr/>
          <p:nvPr/>
        </p:nvSpPr>
        <p:spPr>
          <a:xfrm>
            <a:off x="0" y="2141750"/>
            <a:ext cx="12192000" cy="4716300"/>
          </a:xfrm>
          <a:prstGeom prst="rect">
            <a:avLst/>
          </a:prstGeom>
          <a:solidFill>
            <a:srgbClr val="2A3B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4" name="Google Shape;154;p25"/>
          <p:cNvSpPr/>
          <p:nvPr/>
        </p:nvSpPr>
        <p:spPr>
          <a:xfrm>
            <a:off x="321564" y="2423160"/>
            <a:ext cx="5613600" cy="3930300"/>
          </a:xfrm>
          <a:prstGeom prst="roundRect">
            <a:avLst>
              <a:gd name="adj" fmla="val 0"/>
            </a:avLst>
          </a:prstGeom>
          <a:solidFill>
            <a:srgbClr val="FFFFFF"/>
          </a:solidFill>
          <a:ln w="9525" cap="flat" cmpd="sng">
            <a:solidFill>
              <a:srgbClr val="C8CACA"/>
            </a:solidFill>
            <a:prstDash val="solid"/>
            <a:miter lim="800000"/>
            <a:headEnd type="none" w="sm" len="sm"/>
            <a:tailEnd type="none" w="sm" len="sm"/>
          </a:ln>
          <a:effectLst>
            <a:outerShdw blurRad="57150" dist="19050" dir="5400000" algn="t"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5" name="Google Shape;155;p25"/>
          <p:cNvSpPr/>
          <p:nvPr/>
        </p:nvSpPr>
        <p:spPr>
          <a:xfrm>
            <a:off x="6254749" y="2423160"/>
            <a:ext cx="5613600" cy="3930300"/>
          </a:xfrm>
          <a:prstGeom prst="roundRect">
            <a:avLst>
              <a:gd name="adj" fmla="val 0"/>
            </a:avLst>
          </a:prstGeom>
          <a:solidFill>
            <a:srgbClr val="FFFFFF"/>
          </a:solidFill>
          <a:ln w="9525" cap="flat" cmpd="sng">
            <a:solidFill>
              <a:srgbClr val="C8CACA"/>
            </a:solidFill>
            <a:prstDash val="solid"/>
            <a:miter lim="800000"/>
            <a:headEnd type="none" w="sm" len="sm"/>
            <a:tailEnd type="none" w="sm" len="sm"/>
          </a:ln>
          <a:effectLst>
            <a:outerShdw blurRad="57150" dist="19050" dir="5400000" algn="t"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6" name="Google Shape;156;p25"/>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 name="Google Shape;157;p25"/>
          <p:cNvSpPr txBox="1"/>
          <p:nvPr/>
        </p:nvSpPr>
        <p:spPr>
          <a:xfrm>
            <a:off x="6950970" y="1525038"/>
            <a:ext cx="4221000" cy="492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600">
                <a:solidFill>
                  <a:schemeClr val="accent2"/>
                </a:solidFill>
                <a:latin typeface="Georgia"/>
                <a:ea typeface="Georgia"/>
                <a:cs typeface="Georgia"/>
                <a:sym typeface="Georgia"/>
              </a:rPr>
              <a:t>Reddit word-cloud:</a:t>
            </a:r>
            <a:endParaRPr sz="2600">
              <a:solidFill>
                <a:schemeClr val="accent2"/>
              </a:solidFill>
              <a:latin typeface="Georgia"/>
              <a:ea typeface="Georgia"/>
              <a:cs typeface="Georgia"/>
              <a:sym typeface="Georgia"/>
            </a:endParaRPr>
          </a:p>
        </p:txBody>
      </p:sp>
      <p:sp>
        <p:nvSpPr>
          <p:cNvPr id="158" name="Google Shape;158;p25"/>
          <p:cNvSpPr txBox="1"/>
          <p:nvPr/>
        </p:nvSpPr>
        <p:spPr>
          <a:xfrm>
            <a:off x="3004236" y="968942"/>
            <a:ext cx="6262500" cy="585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a:solidFill>
                  <a:schemeClr val="dk2"/>
                </a:solidFill>
                <a:latin typeface="Georgia"/>
                <a:ea typeface="Georgia"/>
                <a:cs typeface="Georgia"/>
                <a:sym typeface="Georgia"/>
              </a:rPr>
              <a:t>Formula 1</a:t>
            </a:r>
            <a:endParaRPr sz="3200">
              <a:solidFill>
                <a:schemeClr val="dk2"/>
              </a:solidFill>
              <a:latin typeface="Georgia"/>
              <a:ea typeface="Georgia"/>
              <a:cs typeface="Georgia"/>
              <a:sym typeface="Georgia"/>
            </a:endParaRPr>
          </a:p>
        </p:txBody>
      </p:sp>
      <p:pic>
        <p:nvPicPr>
          <p:cNvPr id="159" name="Google Shape;159;p25"/>
          <p:cNvPicPr preferRelativeResize="0">
            <a:picLocks noGrp="1"/>
          </p:cNvPicPr>
          <p:nvPr>
            <p:ph type="body" idx="1"/>
          </p:nvPr>
        </p:nvPicPr>
        <p:blipFill rotWithShape="1">
          <a:blip r:embed="rId3">
            <a:alphaModFix/>
          </a:blip>
          <a:srcRect/>
          <a:stretch/>
        </p:blipFill>
        <p:spPr>
          <a:xfrm>
            <a:off x="639148" y="2827619"/>
            <a:ext cx="4974300" cy="3121500"/>
          </a:xfrm>
          <a:prstGeom prst="rect">
            <a:avLst/>
          </a:prstGeom>
          <a:noFill/>
          <a:ln>
            <a:noFill/>
          </a:ln>
        </p:spPr>
      </p:pic>
      <p:pic>
        <p:nvPicPr>
          <p:cNvPr id="160" name="Google Shape;160;p25"/>
          <p:cNvPicPr preferRelativeResize="0"/>
          <p:nvPr/>
        </p:nvPicPr>
        <p:blipFill rotWithShape="1">
          <a:blip r:embed="rId4">
            <a:alphaModFix/>
          </a:blip>
          <a:srcRect/>
          <a:stretch/>
        </p:blipFill>
        <p:spPr>
          <a:xfrm>
            <a:off x="6578516" y="2848607"/>
            <a:ext cx="4974336" cy="308408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6"/>
          <p:cNvSpPr txBox="1">
            <a:spLocks noGrp="1"/>
          </p:cNvSpPr>
          <p:nvPr>
            <p:ph type="title"/>
          </p:nvPr>
        </p:nvSpPr>
        <p:spPr>
          <a:xfrm>
            <a:off x="566928" y="1499616"/>
            <a:ext cx="6951600" cy="591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Formula 1 word-cloud inference:</a:t>
            </a:r>
            <a:endParaRPr/>
          </a:p>
        </p:txBody>
      </p:sp>
      <p:sp>
        <p:nvSpPr>
          <p:cNvPr id="166" name="Google Shape;166;p26"/>
          <p:cNvSpPr txBox="1">
            <a:spLocks noGrp="1"/>
          </p:cNvSpPr>
          <p:nvPr>
            <p:ph type="body" idx="1"/>
          </p:nvPr>
        </p:nvSpPr>
        <p:spPr>
          <a:xfrm>
            <a:off x="566928" y="2185416"/>
            <a:ext cx="6951600" cy="39681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IN"/>
              <a:t>Users on Twitter generally talk about the event and the celebrities joining the event, Miami GP, which was a new addition to the 2022 race calendar and a new US race location</a:t>
            </a:r>
            <a:endParaRPr/>
          </a:p>
          <a:p>
            <a:pPr marL="228600" lvl="0" indent="-228600" algn="l" rtl="0">
              <a:lnSpc>
                <a:spcPct val="90000"/>
              </a:lnSpc>
              <a:spcBef>
                <a:spcPts val="1000"/>
              </a:spcBef>
              <a:spcAft>
                <a:spcPts val="0"/>
              </a:spcAft>
              <a:buClr>
                <a:schemeClr val="dk1"/>
              </a:buClr>
              <a:buSzPts val="2800"/>
              <a:buChar char="•"/>
            </a:pPr>
            <a:r>
              <a:rPr lang="en-IN"/>
              <a:t>Users on Reddit generally talk about the actual race, teams, drivers, cars, and other aspects pertaining to racing rather than commercial aspects of the event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7"/>
          <p:cNvSpPr txBox="1">
            <a:spLocks noGrp="1"/>
          </p:cNvSpPr>
          <p:nvPr>
            <p:ph type="title"/>
          </p:nvPr>
        </p:nvSpPr>
        <p:spPr>
          <a:xfrm>
            <a:off x="566928" y="1499616"/>
            <a:ext cx="6951600" cy="591000"/>
          </a:xfrm>
          <a:prstGeom prst="rect">
            <a:avLst/>
          </a:prstGeom>
        </p:spPr>
        <p:txBody>
          <a:bodyPr spcFirstLastPara="1" wrap="square" lIns="91425" tIns="45700" rIns="91425" bIns="45700" anchor="b" anchorCtr="0">
            <a:spAutoFit/>
          </a:bodyPr>
          <a:lstStyle/>
          <a:p>
            <a:pPr marL="0" lvl="0" indent="0" algn="l" rtl="0">
              <a:spcBef>
                <a:spcPts val="0"/>
              </a:spcBef>
              <a:spcAft>
                <a:spcPts val="0"/>
              </a:spcAft>
              <a:buNone/>
            </a:pPr>
            <a:r>
              <a:rPr lang="en-IN"/>
              <a:t>What is N-grams?</a:t>
            </a:r>
            <a:endParaRPr/>
          </a:p>
        </p:txBody>
      </p:sp>
      <p:sp>
        <p:nvSpPr>
          <p:cNvPr id="173" name="Google Shape;173;p27"/>
          <p:cNvSpPr txBox="1">
            <a:spLocks noGrp="1"/>
          </p:cNvSpPr>
          <p:nvPr>
            <p:ph type="body" idx="1"/>
          </p:nvPr>
        </p:nvSpPr>
        <p:spPr>
          <a:xfrm>
            <a:off x="452625" y="2183800"/>
            <a:ext cx="11534700" cy="4729200"/>
          </a:xfrm>
          <a:prstGeom prst="rect">
            <a:avLst/>
          </a:prstGeom>
        </p:spPr>
        <p:txBody>
          <a:bodyPr spcFirstLastPara="1" wrap="square" lIns="91425" tIns="45700" rIns="91425" bIns="45700" anchor="t" anchorCtr="0">
            <a:noAutofit/>
          </a:bodyPr>
          <a:lstStyle/>
          <a:p>
            <a:pPr marL="0" lvl="0" indent="0" algn="l" rtl="0">
              <a:spcBef>
                <a:spcPts val="600"/>
              </a:spcBef>
              <a:spcAft>
                <a:spcPts val="0"/>
              </a:spcAft>
              <a:buNone/>
            </a:pPr>
            <a:r>
              <a:rPr lang="en-IN" sz="2250" dirty="0">
                <a:solidFill>
                  <a:srgbClr val="4D5156"/>
                </a:solidFill>
                <a:highlight>
                  <a:srgbClr val="FFFFFF"/>
                </a:highlight>
                <a:latin typeface="Roboto"/>
                <a:ea typeface="Roboto"/>
                <a:cs typeface="Roboto"/>
                <a:sym typeface="Roboto"/>
              </a:rPr>
              <a:t> N-grams is a sequence of n items from a given sample of text or speech collected from a text or speech corpus.</a:t>
            </a:r>
            <a:endParaRPr sz="2250" dirty="0">
              <a:solidFill>
                <a:srgbClr val="4D5156"/>
              </a:solidFill>
              <a:highlight>
                <a:srgbClr val="FFFFFF"/>
              </a:highlight>
              <a:latin typeface="Roboto"/>
              <a:ea typeface="Roboto"/>
              <a:cs typeface="Roboto"/>
              <a:sym typeface="Roboto"/>
            </a:endParaRPr>
          </a:p>
          <a:p>
            <a:pPr marL="0" lvl="0" indent="0" algn="l" rtl="0">
              <a:spcBef>
                <a:spcPts val="600"/>
              </a:spcBef>
              <a:spcAft>
                <a:spcPts val="0"/>
              </a:spcAft>
              <a:buNone/>
            </a:pPr>
            <a:r>
              <a:rPr lang="en-IN" sz="2250" dirty="0">
                <a:solidFill>
                  <a:srgbClr val="4D5156"/>
                </a:solidFill>
                <a:highlight>
                  <a:srgbClr val="FFFFFF"/>
                </a:highlight>
                <a:latin typeface="Roboto"/>
                <a:ea typeface="Roboto"/>
                <a:cs typeface="Roboto"/>
                <a:sym typeface="Roboto"/>
              </a:rPr>
              <a:t>We have used the following python libraries to implement n-grams:</a:t>
            </a:r>
            <a:endParaRPr sz="2250" dirty="0">
              <a:solidFill>
                <a:srgbClr val="4D5156"/>
              </a:solidFill>
              <a:highlight>
                <a:srgbClr val="FFFFFF"/>
              </a:highlight>
              <a:latin typeface="Roboto"/>
              <a:ea typeface="Roboto"/>
              <a:cs typeface="Roboto"/>
              <a:sym typeface="Roboto"/>
            </a:endParaRPr>
          </a:p>
          <a:p>
            <a:pPr marL="457200" lvl="0" indent="-371475" algn="l" rtl="0">
              <a:spcBef>
                <a:spcPts val="600"/>
              </a:spcBef>
              <a:spcAft>
                <a:spcPts val="0"/>
              </a:spcAft>
              <a:buClr>
                <a:srgbClr val="4D5156"/>
              </a:buClr>
              <a:buSzPts val="2250"/>
              <a:buFont typeface="Roboto"/>
              <a:buAutoNum type="arabicPeriod"/>
            </a:pPr>
            <a:r>
              <a:rPr lang="en-IN" sz="2250" dirty="0">
                <a:solidFill>
                  <a:srgbClr val="4D5156"/>
                </a:solidFill>
                <a:highlight>
                  <a:srgbClr val="FFFFFF"/>
                </a:highlight>
                <a:latin typeface="Roboto"/>
                <a:ea typeface="Roboto"/>
                <a:cs typeface="Roboto"/>
                <a:sym typeface="Roboto"/>
              </a:rPr>
              <a:t>Pandas</a:t>
            </a:r>
            <a:endParaRPr sz="2250" dirty="0">
              <a:solidFill>
                <a:srgbClr val="4D5156"/>
              </a:solidFill>
              <a:highlight>
                <a:srgbClr val="FFFFFF"/>
              </a:highlight>
              <a:latin typeface="Roboto"/>
              <a:ea typeface="Roboto"/>
              <a:cs typeface="Roboto"/>
              <a:sym typeface="Roboto"/>
            </a:endParaRPr>
          </a:p>
          <a:p>
            <a:pPr marL="457200" lvl="0" indent="-371475" algn="l" rtl="0">
              <a:spcBef>
                <a:spcPts val="0"/>
              </a:spcBef>
              <a:spcAft>
                <a:spcPts val="0"/>
              </a:spcAft>
              <a:buClr>
                <a:srgbClr val="4D5156"/>
              </a:buClr>
              <a:buSzPts val="2250"/>
              <a:buFont typeface="Roboto"/>
              <a:buAutoNum type="arabicPeriod"/>
            </a:pPr>
            <a:r>
              <a:rPr lang="en-IN" sz="2250" dirty="0">
                <a:solidFill>
                  <a:srgbClr val="4D5156"/>
                </a:solidFill>
                <a:highlight>
                  <a:srgbClr val="FFFFFF"/>
                </a:highlight>
                <a:latin typeface="Roboto"/>
                <a:ea typeface="Roboto"/>
                <a:cs typeface="Roboto"/>
                <a:sym typeface="Roboto"/>
              </a:rPr>
              <a:t>String</a:t>
            </a:r>
            <a:endParaRPr sz="2250" dirty="0">
              <a:solidFill>
                <a:srgbClr val="4D5156"/>
              </a:solidFill>
              <a:highlight>
                <a:srgbClr val="FFFFFF"/>
              </a:highlight>
              <a:latin typeface="Roboto"/>
              <a:ea typeface="Roboto"/>
              <a:cs typeface="Roboto"/>
              <a:sym typeface="Roboto"/>
            </a:endParaRPr>
          </a:p>
          <a:p>
            <a:pPr marL="457200" lvl="0" indent="-371475" algn="l" rtl="0">
              <a:spcBef>
                <a:spcPts val="0"/>
              </a:spcBef>
              <a:spcAft>
                <a:spcPts val="0"/>
              </a:spcAft>
              <a:buClr>
                <a:srgbClr val="4D5156"/>
              </a:buClr>
              <a:buSzPts val="2250"/>
              <a:buFont typeface="Roboto"/>
              <a:buAutoNum type="arabicPeriod"/>
            </a:pPr>
            <a:r>
              <a:rPr lang="en-IN" sz="2250" dirty="0">
                <a:solidFill>
                  <a:srgbClr val="4D5156"/>
                </a:solidFill>
                <a:highlight>
                  <a:srgbClr val="FFFFFF"/>
                </a:highlight>
                <a:latin typeface="Roboto"/>
                <a:ea typeface="Roboto"/>
                <a:cs typeface="Roboto"/>
                <a:sym typeface="Roboto"/>
              </a:rPr>
              <a:t>Clean</a:t>
            </a:r>
            <a:endParaRPr sz="2250" dirty="0">
              <a:solidFill>
                <a:srgbClr val="4D5156"/>
              </a:solidFill>
              <a:highlight>
                <a:srgbClr val="FFFFFF"/>
              </a:highlight>
              <a:latin typeface="Roboto"/>
              <a:ea typeface="Roboto"/>
              <a:cs typeface="Roboto"/>
              <a:sym typeface="Roboto"/>
            </a:endParaRPr>
          </a:p>
          <a:p>
            <a:pPr marL="457200" lvl="0" indent="-371475" algn="l" rtl="0">
              <a:spcBef>
                <a:spcPts val="0"/>
              </a:spcBef>
              <a:spcAft>
                <a:spcPts val="0"/>
              </a:spcAft>
              <a:buClr>
                <a:srgbClr val="4D5156"/>
              </a:buClr>
              <a:buSzPts val="2250"/>
              <a:buFont typeface="Roboto"/>
              <a:buAutoNum type="arabicPeriod"/>
            </a:pPr>
            <a:r>
              <a:rPr lang="en-IN" sz="2250" dirty="0" err="1">
                <a:solidFill>
                  <a:srgbClr val="4D5156"/>
                </a:solidFill>
                <a:highlight>
                  <a:srgbClr val="FFFFFF"/>
                </a:highlight>
                <a:latin typeface="Roboto"/>
                <a:ea typeface="Roboto"/>
                <a:cs typeface="Roboto"/>
                <a:sym typeface="Roboto"/>
              </a:rPr>
              <a:t>nltk,spacy,wordcloud</a:t>
            </a:r>
            <a:r>
              <a:rPr lang="en-IN" sz="2250" dirty="0">
                <a:solidFill>
                  <a:srgbClr val="4D5156"/>
                </a:solidFill>
                <a:highlight>
                  <a:srgbClr val="FFFFFF"/>
                </a:highlight>
                <a:latin typeface="Roboto"/>
                <a:ea typeface="Roboto"/>
                <a:cs typeface="Roboto"/>
                <a:sym typeface="Roboto"/>
              </a:rPr>
              <a:t>, </a:t>
            </a:r>
            <a:r>
              <a:rPr lang="en-IN" sz="2250" dirty="0" err="1">
                <a:solidFill>
                  <a:srgbClr val="4D5156"/>
                </a:solidFill>
                <a:highlight>
                  <a:srgbClr val="FFFFFF"/>
                </a:highlight>
                <a:latin typeface="Roboto"/>
                <a:ea typeface="Roboto"/>
                <a:cs typeface="Roboto"/>
                <a:sym typeface="Roboto"/>
              </a:rPr>
              <a:t>ngrams</a:t>
            </a:r>
            <a:endParaRPr lang="en-IN" sz="2250" dirty="0">
              <a:solidFill>
                <a:srgbClr val="4D5156"/>
              </a:solidFill>
              <a:highlight>
                <a:srgbClr val="FFFFFF"/>
              </a:highlight>
              <a:latin typeface="Roboto"/>
              <a:ea typeface="Roboto"/>
              <a:cs typeface="Roboto"/>
              <a:sym typeface="Roboto"/>
            </a:endParaRPr>
          </a:p>
          <a:p>
            <a:pPr marL="85725" lvl="0" indent="0" algn="l" rtl="0">
              <a:spcBef>
                <a:spcPts val="0"/>
              </a:spcBef>
              <a:spcAft>
                <a:spcPts val="0"/>
              </a:spcAft>
              <a:buClr>
                <a:srgbClr val="4D5156"/>
              </a:buClr>
              <a:buSzPts val="2250"/>
              <a:buNone/>
            </a:pPr>
            <a:r>
              <a:rPr lang="en-IN" sz="2250" dirty="0" err="1">
                <a:solidFill>
                  <a:srgbClr val="4D5156"/>
                </a:solidFill>
                <a:highlight>
                  <a:srgbClr val="FFFFFF"/>
                </a:highlight>
                <a:latin typeface="Roboto"/>
                <a:ea typeface="Roboto"/>
                <a:cs typeface="Roboto"/>
                <a:sym typeface="Roboto"/>
              </a:rPr>
              <a:t>Github</a:t>
            </a:r>
            <a:r>
              <a:rPr lang="en-IN" sz="2250" dirty="0">
                <a:solidFill>
                  <a:srgbClr val="4D5156"/>
                </a:solidFill>
                <a:highlight>
                  <a:srgbClr val="FFFFFF"/>
                </a:highlight>
                <a:latin typeface="Roboto"/>
                <a:ea typeface="Roboto"/>
                <a:cs typeface="Roboto"/>
                <a:sym typeface="Roboto"/>
              </a:rPr>
              <a:t> code link: </a:t>
            </a:r>
            <a:r>
              <a:rPr lang="en-IN" sz="2250" dirty="0">
                <a:solidFill>
                  <a:srgbClr val="4D5156"/>
                </a:solidFill>
                <a:highlight>
                  <a:srgbClr val="FFFFFF"/>
                </a:highlight>
                <a:latin typeface="Roboto"/>
                <a:ea typeface="Roboto"/>
                <a:cs typeface="Roboto"/>
                <a:sym typeface="Roboto"/>
                <a:hlinkClick r:id="rId3"/>
              </a:rPr>
              <a:t>https://github.com/itsbhagya95/Social-Network-analytics-project</a:t>
            </a:r>
            <a:endParaRPr sz="3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8"/>
          <p:cNvSpPr txBox="1">
            <a:spLocks noGrp="1"/>
          </p:cNvSpPr>
          <p:nvPr>
            <p:ph type="title"/>
          </p:nvPr>
        </p:nvSpPr>
        <p:spPr>
          <a:xfrm>
            <a:off x="484028" y="1144291"/>
            <a:ext cx="6951600" cy="5910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22222"/>
              <a:buFont typeface="Calibri"/>
              <a:buNone/>
            </a:pPr>
            <a:r>
              <a:rPr lang="en-IN"/>
              <a:t>N-grams for Twitter Formula1 data</a:t>
            </a:r>
            <a:endParaRPr/>
          </a:p>
        </p:txBody>
      </p:sp>
      <p:sp>
        <p:nvSpPr>
          <p:cNvPr id="179" name="Google Shape;179;p28"/>
          <p:cNvSpPr txBox="1"/>
          <p:nvPr/>
        </p:nvSpPr>
        <p:spPr>
          <a:xfrm>
            <a:off x="1338425" y="2381850"/>
            <a:ext cx="239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b="1">
                <a:solidFill>
                  <a:schemeClr val="dk2"/>
                </a:solidFill>
              </a:rPr>
              <a:t>n=2</a:t>
            </a:r>
            <a:endParaRPr b="1">
              <a:solidFill>
                <a:schemeClr val="dk2"/>
              </a:solidFill>
            </a:endParaRPr>
          </a:p>
        </p:txBody>
      </p:sp>
      <p:sp>
        <p:nvSpPr>
          <p:cNvPr id="180" name="Google Shape;180;p28"/>
          <p:cNvSpPr txBox="1"/>
          <p:nvPr/>
        </p:nvSpPr>
        <p:spPr>
          <a:xfrm>
            <a:off x="5389300" y="2381850"/>
            <a:ext cx="181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b="1">
                <a:solidFill>
                  <a:schemeClr val="dk2"/>
                </a:solidFill>
              </a:rPr>
              <a:t>n=3</a:t>
            </a:r>
            <a:endParaRPr>
              <a:solidFill>
                <a:schemeClr val="dk2"/>
              </a:solidFill>
            </a:endParaRPr>
          </a:p>
        </p:txBody>
      </p:sp>
      <p:sp>
        <p:nvSpPr>
          <p:cNvPr id="181" name="Google Shape;181;p28"/>
          <p:cNvSpPr txBox="1"/>
          <p:nvPr/>
        </p:nvSpPr>
        <p:spPr>
          <a:xfrm>
            <a:off x="9357200" y="2381850"/>
            <a:ext cx="1764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b="1">
                <a:solidFill>
                  <a:schemeClr val="dk2"/>
                </a:solidFill>
              </a:rPr>
              <a:t>Yake model</a:t>
            </a:r>
            <a:endParaRPr b="1">
              <a:solidFill>
                <a:schemeClr val="dk2"/>
              </a:solidFill>
            </a:endParaRPr>
          </a:p>
          <a:p>
            <a:pPr marL="0" lvl="0" indent="0" algn="l" rtl="0">
              <a:spcBef>
                <a:spcPts val="0"/>
              </a:spcBef>
              <a:spcAft>
                <a:spcPts val="0"/>
              </a:spcAft>
              <a:buNone/>
            </a:pPr>
            <a:endParaRPr b="1"/>
          </a:p>
        </p:txBody>
      </p:sp>
      <p:pic>
        <p:nvPicPr>
          <p:cNvPr id="182" name="Google Shape;182;p28"/>
          <p:cNvPicPr preferRelativeResize="0"/>
          <p:nvPr/>
        </p:nvPicPr>
        <p:blipFill>
          <a:blip r:embed="rId3">
            <a:alphaModFix/>
          </a:blip>
          <a:stretch>
            <a:fillRect/>
          </a:stretch>
        </p:blipFill>
        <p:spPr>
          <a:xfrm>
            <a:off x="152400" y="2934450"/>
            <a:ext cx="3526723" cy="3771149"/>
          </a:xfrm>
          <a:prstGeom prst="rect">
            <a:avLst/>
          </a:prstGeom>
          <a:noFill/>
          <a:ln>
            <a:noFill/>
          </a:ln>
        </p:spPr>
      </p:pic>
      <p:pic>
        <p:nvPicPr>
          <p:cNvPr id="183" name="Google Shape;183;p28"/>
          <p:cNvPicPr preferRelativeResize="0"/>
          <p:nvPr/>
        </p:nvPicPr>
        <p:blipFill>
          <a:blip r:embed="rId4">
            <a:alphaModFix/>
          </a:blip>
          <a:stretch>
            <a:fillRect/>
          </a:stretch>
        </p:blipFill>
        <p:spPr>
          <a:xfrm>
            <a:off x="3831523" y="2934450"/>
            <a:ext cx="3609131" cy="3771151"/>
          </a:xfrm>
          <a:prstGeom prst="rect">
            <a:avLst/>
          </a:prstGeom>
          <a:noFill/>
          <a:ln>
            <a:noFill/>
          </a:ln>
        </p:spPr>
      </p:pic>
      <p:pic>
        <p:nvPicPr>
          <p:cNvPr id="184" name="Google Shape;184;p28"/>
          <p:cNvPicPr preferRelativeResize="0"/>
          <p:nvPr/>
        </p:nvPicPr>
        <p:blipFill>
          <a:blip r:embed="rId5">
            <a:alphaModFix/>
          </a:blip>
          <a:stretch>
            <a:fillRect/>
          </a:stretch>
        </p:blipFill>
        <p:spPr>
          <a:xfrm>
            <a:off x="7593050" y="3149850"/>
            <a:ext cx="4446551" cy="3555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9"/>
          <p:cNvSpPr txBox="1">
            <a:spLocks noGrp="1"/>
          </p:cNvSpPr>
          <p:nvPr>
            <p:ph type="title"/>
          </p:nvPr>
        </p:nvSpPr>
        <p:spPr>
          <a:xfrm>
            <a:off x="566928" y="1499616"/>
            <a:ext cx="6951600" cy="591000"/>
          </a:xfrm>
          <a:prstGeom prst="rect">
            <a:avLst/>
          </a:prstGeom>
        </p:spPr>
        <p:txBody>
          <a:bodyPr spcFirstLastPara="1" wrap="square" lIns="91425" tIns="45700" rIns="91425" bIns="45700" anchor="b" anchorCtr="0">
            <a:spAutoFit/>
          </a:bodyPr>
          <a:lstStyle/>
          <a:p>
            <a:pPr marL="0" lvl="0" indent="0" algn="l" rtl="0">
              <a:spcBef>
                <a:spcPts val="0"/>
              </a:spcBef>
              <a:spcAft>
                <a:spcPts val="0"/>
              </a:spcAft>
              <a:buNone/>
            </a:pPr>
            <a:r>
              <a:rPr lang="en-IN"/>
              <a:t>N-grams visualization for twitter</a:t>
            </a:r>
            <a:endParaRPr/>
          </a:p>
        </p:txBody>
      </p:sp>
      <p:sp>
        <p:nvSpPr>
          <p:cNvPr id="191" name="Google Shape;191;p29"/>
          <p:cNvSpPr txBox="1">
            <a:spLocks noGrp="1"/>
          </p:cNvSpPr>
          <p:nvPr>
            <p:ph type="body" idx="1"/>
          </p:nvPr>
        </p:nvSpPr>
        <p:spPr>
          <a:xfrm>
            <a:off x="566923" y="2185425"/>
            <a:ext cx="11220300" cy="3968100"/>
          </a:xfrm>
          <a:prstGeom prst="rect">
            <a:avLst/>
          </a:prstGeom>
        </p:spPr>
        <p:txBody>
          <a:bodyPr spcFirstLastPara="1" wrap="square" lIns="91425" tIns="45700" rIns="91425" bIns="45700" anchor="t" anchorCtr="0">
            <a:noAutofit/>
          </a:bodyPr>
          <a:lstStyle/>
          <a:p>
            <a:pPr marL="0" lvl="0" indent="0" algn="l" rtl="0">
              <a:spcBef>
                <a:spcPts val="600"/>
              </a:spcBef>
              <a:spcAft>
                <a:spcPts val="0"/>
              </a:spcAft>
              <a:buNone/>
            </a:pPr>
            <a:r>
              <a:rPr lang="en-IN"/>
              <a:t>                           n=2                                                                                                     n=3</a:t>
            </a:r>
            <a:endParaRPr/>
          </a:p>
        </p:txBody>
      </p:sp>
      <p:pic>
        <p:nvPicPr>
          <p:cNvPr id="192" name="Google Shape;192;p29"/>
          <p:cNvPicPr preferRelativeResize="0"/>
          <p:nvPr/>
        </p:nvPicPr>
        <p:blipFill>
          <a:blip r:embed="rId3">
            <a:alphaModFix/>
          </a:blip>
          <a:stretch>
            <a:fillRect/>
          </a:stretch>
        </p:blipFill>
        <p:spPr>
          <a:xfrm>
            <a:off x="470025" y="2628900"/>
            <a:ext cx="5002101" cy="3771900"/>
          </a:xfrm>
          <a:prstGeom prst="rect">
            <a:avLst/>
          </a:prstGeom>
          <a:noFill/>
          <a:ln>
            <a:noFill/>
          </a:ln>
        </p:spPr>
      </p:pic>
      <p:pic>
        <p:nvPicPr>
          <p:cNvPr id="193" name="Google Shape;193;p29"/>
          <p:cNvPicPr preferRelativeResize="0"/>
          <p:nvPr/>
        </p:nvPicPr>
        <p:blipFill>
          <a:blip r:embed="rId4">
            <a:alphaModFix/>
          </a:blip>
          <a:stretch>
            <a:fillRect/>
          </a:stretch>
        </p:blipFill>
        <p:spPr>
          <a:xfrm>
            <a:off x="6257925" y="2664613"/>
            <a:ext cx="5243499" cy="3700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0"/>
          <p:cNvSpPr txBox="1">
            <a:spLocks noGrp="1"/>
          </p:cNvSpPr>
          <p:nvPr>
            <p:ph type="title"/>
          </p:nvPr>
        </p:nvSpPr>
        <p:spPr>
          <a:xfrm>
            <a:off x="1955400" y="1499625"/>
            <a:ext cx="9317400" cy="591000"/>
          </a:xfrm>
          <a:prstGeom prst="rect">
            <a:avLst/>
          </a:prstGeom>
        </p:spPr>
        <p:txBody>
          <a:bodyPr spcFirstLastPara="1" wrap="square" lIns="91425" tIns="45700" rIns="91425" bIns="45700" anchor="b" anchorCtr="0">
            <a:spAutoFit/>
          </a:bodyPr>
          <a:lstStyle/>
          <a:p>
            <a:pPr marL="0" lvl="0" indent="0" algn="l" rtl="0">
              <a:spcBef>
                <a:spcPts val="0"/>
              </a:spcBef>
              <a:spcAft>
                <a:spcPts val="0"/>
              </a:spcAft>
              <a:buNone/>
            </a:pPr>
            <a:r>
              <a:rPr lang="en-IN"/>
              <a:t>TWITTER N-GRAMS USING YAKE MODEL</a:t>
            </a:r>
            <a:endParaRPr/>
          </a:p>
        </p:txBody>
      </p:sp>
      <p:sp>
        <p:nvSpPr>
          <p:cNvPr id="200" name="Google Shape;200;p30"/>
          <p:cNvSpPr txBox="1">
            <a:spLocks noGrp="1"/>
          </p:cNvSpPr>
          <p:nvPr>
            <p:ph type="body" idx="1"/>
          </p:nvPr>
        </p:nvSpPr>
        <p:spPr>
          <a:xfrm>
            <a:off x="2620203" y="2314016"/>
            <a:ext cx="6951600" cy="3968100"/>
          </a:xfrm>
          <a:prstGeom prst="rect">
            <a:avLst/>
          </a:prstGeom>
        </p:spPr>
        <p:txBody>
          <a:bodyPr spcFirstLastPara="1" wrap="square" lIns="91425" tIns="45700" rIns="91425" bIns="45700" anchor="t" anchorCtr="0">
            <a:noAutofit/>
          </a:bodyPr>
          <a:lstStyle/>
          <a:p>
            <a:pPr marL="0" lvl="0" indent="0" algn="l" rtl="0">
              <a:spcBef>
                <a:spcPts val="600"/>
              </a:spcBef>
              <a:spcAft>
                <a:spcPts val="0"/>
              </a:spcAft>
              <a:buNone/>
            </a:pPr>
            <a:endParaRPr/>
          </a:p>
        </p:txBody>
      </p:sp>
      <p:pic>
        <p:nvPicPr>
          <p:cNvPr id="201" name="Google Shape;201;p30"/>
          <p:cNvPicPr preferRelativeResize="0"/>
          <p:nvPr/>
        </p:nvPicPr>
        <p:blipFill>
          <a:blip r:embed="rId3">
            <a:alphaModFix/>
          </a:blip>
          <a:stretch>
            <a:fillRect/>
          </a:stretch>
        </p:blipFill>
        <p:spPr>
          <a:xfrm>
            <a:off x="1955400" y="2369250"/>
            <a:ext cx="7829550" cy="38576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1"/>
          <p:cNvSpPr txBox="1">
            <a:spLocks noGrp="1"/>
          </p:cNvSpPr>
          <p:nvPr>
            <p:ph type="title"/>
          </p:nvPr>
        </p:nvSpPr>
        <p:spPr>
          <a:xfrm>
            <a:off x="223425" y="1095821"/>
            <a:ext cx="6951600" cy="1588500"/>
          </a:xfrm>
          <a:prstGeom prst="rect">
            <a:avLst/>
          </a:prstGeom>
        </p:spPr>
        <p:txBody>
          <a:bodyPr spcFirstLastPara="1" wrap="square" lIns="91425" tIns="45700" rIns="91425" bIns="45700" anchor="b" anchorCtr="0">
            <a:spAutoFit/>
          </a:bodyPr>
          <a:lstStyle/>
          <a:p>
            <a:pPr marL="0" lvl="0" indent="0" algn="l" rtl="0">
              <a:spcBef>
                <a:spcPts val="0"/>
              </a:spcBef>
              <a:spcAft>
                <a:spcPts val="0"/>
              </a:spcAft>
              <a:buClr>
                <a:schemeClr val="dk1"/>
              </a:buClr>
              <a:buSzPts val="4400"/>
              <a:buFont typeface="Calibri"/>
              <a:buNone/>
            </a:pPr>
            <a:r>
              <a:rPr lang="en-IN"/>
              <a:t>N-grams for Reddit Formula1 data</a:t>
            </a:r>
            <a:endParaRPr/>
          </a:p>
          <a:p>
            <a:pPr marL="0" lvl="0" indent="0" algn="l" rtl="0">
              <a:spcBef>
                <a:spcPts val="0"/>
              </a:spcBef>
              <a:spcAft>
                <a:spcPts val="0"/>
              </a:spcAft>
              <a:buNone/>
            </a:pPr>
            <a:endParaRPr/>
          </a:p>
        </p:txBody>
      </p:sp>
      <p:sp>
        <p:nvSpPr>
          <p:cNvPr id="208" name="Google Shape;208;p31"/>
          <p:cNvSpPr txBox="1"/>
          <p:nvPr/>
        </p:nvSpPr>
        <p:spPr>
          <a:xfrm>
            <a:off x="1468700" y="2490675"/>
            <a:ext cx="98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b="1">
                <a:solidFill>
                  <a:schemeClr val="dk2"/>
                </a:solidFill>
              </a:rPr>
              <a:t>n=2</a:t>
            </a:r>
            <a:endParaRPr b="1">
              <a:solidFill>
                <a:schemeClr val="dk2"/>
              </a:solidFill>
            </a:endParaRPr>
          </a:p>
        </p:txBody>
      </p:sp>
      <p:sp>
        <p:nvSpPr>
          <p:cNvPr id="209" name="Google Shape;209;p31"/>
          <p:cNvSpPr txBox="1"/>
          <p:nvPr/>
        </p:nvSpPr>
        <p:spPr>
          <a:xfrm>
            <a:off x="5318200" y="2534725"/>
            <a:ext cx="112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b="1">
                <a:solidFill>
                  <a:schemeClr val="dk2"/>
                </a:solidFill>
              </a:rPr>
              <a:t>n=3</a:t>
            </a:r>
            <a:endParaRPr b="1">
              <a:solidFill>
                <a:schemeClr val="dk2"/>
              </a:solidFill>
            </a:endParaRPr>
          </a:p>
        </p:txBody>
      </p:sp>
      <p:sp>
        <p:nvSpPr>
          <p:cNvPr id="210" name="Google Shape;210;p31"/>
          <p:cNvSpPr txBox="1"/>
          <p:nvPr/>
        </p:nvSpPr>
        <p:spPr>
          <a:xfrm>
            <a:off x="9463825" y="2490675"/>
            <a:ext cx="1859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b="1">
                <a:solidFill>
                  <a:schemeClr val="dk2"/>
                </a:solidFill>
              </a:rPr>
              <a:t>Yake model</a:t>
            </a:r>
            <a:endParaRPr b="1">
              <a:solidFill>
                <a:schemeClr val="dk2"/>
              </a:solidFill>
            </a:endParaRPr>
          </a:p>
        </p:txBody>
      </p:sp>
      <p:pic>
        <p:nvPicPr>
          <p:cNvPr id="211" name="Google Shape;211;p31"/>
          <p:cNvPicPr preferRelativeResize="0"/>
          <p:nvPr/>
        </p:nvPicPr>
        <p:blipFill>
          <a:blip r:embed="rId3">
            <a:alphaModFix/>
          </a:blip>
          <a:stretch>
            <a:fillRect/>
          </a:stretch>
        </p:blipFill>
        <p:spPr>
          <a:xfrm>
            <a:off x="152400" y="2927200"/>
            <a:ext cx="3433775" cy="3778400"/>
          </a:xfrm>
          <a:prstGeom prst="rect">
            <a:avLst/>
          </a:prstGeom>
          <a:noFill/>
          <a:ln>
            <a:noFill/>
          </a:ln>
        </p:spPr>
      </p:pic>
      <p:pic>
        <p:nvPicPr>
          <p:cNvPr id="212" name="Google Shape;212;p31"/>
          <p:cNvPicPr preferRelativeResize="0"/>
          <p:nvPr/>
        </p:nvPicPr>
        <p:blipFill>
          <a:blip r:embed="rId4">
            <a:alphaModFix/>
          </a:blip>
          <a:stretch>
            <a:fillRect/>
          </a:stretch>
        </p:blipFill>
        <p:spPr>
          <a:xfrm>
            <a:off x="3868700" y="3109900"/>
            <a:ext cx="3993625" cy="3033725"/>
          </a:xfrm>
          <a:prstGeom prst="rect">
            <a:avLst/>
          </a:prstGeom>
          <a:noFill/>
          <a:ln>
            <a:noFill/>
          </a:ln>
        </p:spPr>
      </p:pic>
      <p:pic>
        <p:nvPicPr>
          <p:cNvPr id="213" name="Google Shape;213;p31"/>
          <p:cNvPicPr preferRelativeResize="0"/>
          <p:nvPr/>
        </p:nvPicPr>
        <p:blipFill>
          <a:blip r:embed="rId5">
            <a:alphaModFix/>
          </a:blip>
          <a:stretch>
            <a:fillRect/>
          </a:stretch>
        </p:blipFill>
        <p:spPr>
          <a:xfrm>
            <a:off x="8014725" y="3043275"/>
            <a:ext cx="4024874" cy="316973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985850" y="1399600"/>
            <a:ext cx="9844200" cy="591000"/>
          </a:xfrm>
          <a:prstGeom prst="rect">
            <a:avLst/>
          </a:prstGeom>
        </p:spPr>
        <p:txBody>
          <a:bodyPr spcFirstLastPara="1" wrap="square" lIns="91425" tIns="45700" rIns="91425" bIns="45700" anchor="b" anchorCtr="0">
            <a:spAutoFit/>
          </a:bodyPr>
          <a:lstStyle/>
          <a:p>
            <a:pPr marL="0" lvl="0" indent="0" algn="l" rtl="0">
              <a:spcBef>
                <a:spcPts val="0"/>
              </a:spcBef>
              <a:spcAft>
                <a:spcPts val="0"/>
              </a:spcAft>
              <a:buNone/>
            </a:pPr>
            <a:r>
              <a:rPr lang="en-IN"/>
              <a:t>N-GRAMS VISUALIZATION FOR REDDIT</a:t>
            </a:r>
            <a:endParaRPr/>
          </a:p>
        </p:txBody>
      </p:sp>
      <p:sp>
        <p:nvSpPr>
          <p:cNvPr id="220" name="Google Shape;220;p32"/>
          <p:cNvSpPr txBox="1">
            <a:spLocks noGrp="1"/>
          </p:cNvSpPr>
          <p:nvPr>
            <p:ph type="body" idx="1"/>
          </p:nvPr>
        </p:nvSpPr>
        <p:spPr>
          <a:xfrm>
            <a:off x="566924" y="2257425"/>
            <a:ext cx="9762900" cy="3896100"/>
          </a:xfrm>
          <a:prstGeom prst="rect">
            <a:avLst/>
          </a:prstGeom>
        </p:spPr>
        <p:txBody>
          <a:bodyPr spcFirstLastPara="1" wrap="square" lIns="91425" tIns="45700" rIns="91425" bIns="45700" anchor="t" anchorCtr="0">
            <a:noAutofit/>
          </a:bodyPr>
          <a:lstStyle/>
          <a:p>
            <a:pPr marL="0" lvl="0" indent="0" algn="l" rtl="0">
              <a:spcBef>
                <a:spcPts val="600"/>
              </a:spcBef>
              <a:spcAft>
                <a:spcPts val="0"/>
              </a:spcAft>
              <a:buNone/>
            </a:pPr>
            <a:r>
              <a:rPr lang="en-IN"/>
              <a:t>                 n=2                                                                                             n=3</a:t>
            </a:r>
            <a:endParaRPr/>
          </a:p>
        </p:txBody>
      </p:sp>
      <p:pic>
        <p:nvPicPr>
          <p:cNvPr id="221" name="Google Shape;221;p32"/>
          <p:cNvPicPr preferRelativeResize="0"/>
          <p:nvPr/>
        </p:nvPicPr>
        <p:blipFill>
          <a:blip r:embed="rId3">
            <a:alphaModFix/>
          </a:blip>
          <a:stretch>
            <a:fillRect/>
          </a:stretch>
        </p:blipFill>
        <p:spPr>
          <a:xfrm>
            <a:off x="566925" y="2736750"/>
            <a:ext cx="4848050" cy="3278300"/>
          </a:xfrm>
          <a:prstGeom prst="rect">
            <a:avLst/>
          </a:prstGeom>
          <a:noFill/>
          <a:ln>
            <a:noFill/>
          </a:ln>
        </p:spPr>
      </p:pic>
      <p:pic>
        <p:nvPicPr>
          <p:cNvPr id="222" name="Google Shape;222;p32"/>
          <p:cNvPicPr preferRelativeResize="0"/>
          <p:nvPr/>
        </p:nvPicPr>
        <p:blipFill>
          <a:blip r:embed="rId4">
            <a:alphaModFix/>
          </a:blip>
          <a:stretch>
            <a:fillRect/>
          </a:stretch>
        </p:blipFill>
        <p:spPr>
          <a:xfrm>
            <a:off x="5586425" y="2684926"/>
            <a:ext cx="5562601" cy="3278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3"/>
          <p:cNvSpPr txBox="1">
            <a:spLocks noGrp="1"/>
          </p:cNvSpPr>
          <p:nvPr>
            <p:ph type="title"/>
          </p:nvPr>
        </p:nvSpPr>
        <p:spPr>
          <a:xfrm>
            <a:off x="1771650" y="1442475"/>
            <a:ext cx="9801300" cy="591000"/>
          </a:xfrm>
          <a:prstGeom prst="rect">
            <a:avLst/>
          </a:prstGeom>
        </p:spPr>
        <p:txBody>
          <a:bodyPr spcFirstLastPara="1" wrap="square" lIns="91425" tIns="45700" rIns="91425" bIns="45700" anchor="b" anchorCtr="0">
            <a:spAutoFit/>
          </a:bodyPr>
          <a:lstStyle/>
          <a:p>
            <a:pPr marL="0" lvl="0" indent="0" algn="l" rtl="0">
              <a:spcBef>
                <a:spcPts val="0"/>
              </a:spcBef>
              <a:spcAft>
                <a:spcPts val="0"/>
              </a:spcAft>
              <a:buNone/>
            </a:pPr>
            <a:r>
              <a:rPr lang="en-IN"/>
              <a:t>REDDIT N-GRAMS USING YAKE MODEL</a:t>
            </a:r>
            <a:endParaRPr/>
          </a:p>
        </p:txBody>
      </p:sp>
      <p:sp>
        <p:nvSpPr>
          <p:cNvPr id="229" name="Google Shape;229;p33"/>
          <p:cNvSpPr txBox="1">
            <a:spLocks noGrp="1"/>
          </p:cNvSpPr>
          <p:nvPr>
            <p:ph type="body" idx="1"/>
          </p:nvPr>
        </p:nvSpPr>
        <p:spPr>
          <a:xfrm>
            <a:off x="3110103" y="2228266"/>
            <a:ext cx="6951600" cy="3968100"/>
          </a:xfrm>
          <a:prstGeom prst="rect">
            <a:avLst/>
          </a:prstGeom>
        </p:spPr>
        <p:txBody>
          <a:bodyPr spcFirstLastPara="1" wrap="square" lIns="91425" tIns="45700" rIns="91425" bIns="45700" anchor="t" anchorCtr="0">
            <a:noAutofit/>
          </a:bodyPr>
          <a:lstStyle/>
          <a:p>
            <a:pPr marL="0" lvl="0" indent="0" algn="l" rtl="0">
              <a:spcBef>
                <a:spcPts val="600"/>
              </a:spcBef>
              <a:spcAft>
                <a:spcPts val="0"/>
              </a:spcAft>
              <a:buNone/>
            </a:pPr>
            <a:endParaRPr/>
          </a:p>
        </p:txBody>
      </p:sp>
      <p:pic>
        <p:nvPicPr>
          <p:cNvPr id="230" name="Google Shape;230;p33"/>
          <p:cNvPicPr preferRelativeResize="0"/>
          <p:nvPr/>
        </p:nvPicPr>
        <p:blipFill>
          <a:blip r:embed="rId3">
            <a:alphaModFix/>
          </a:blip>
          <a:stretch>
            <a:fillRect/>
          </a:stretch>
        </p:blipFill>
        <p:spPr>
          <a:xfrm>
            <a:off x="2204335" y="2228274"/>
            <a:ext cx="7857363" cy="3968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685378" y="1203516"/>
            <a:ext cx="6951600" cy="591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What is Formula 1?</a:t>
            </a:r>
            <a:endParaRPr/>
          </a:p>
        </p:txBody>
      </p:sp>
      <p:sp>
        <p:nvSpPr>
          <p:cNvPr id="85" name="Google Shape;85;p16"/>
          <p:cNvSpPr txBox="1">
            <a:spLocks noGrp="1"/>
          </p:cNvSpPr>
          <p:nvPr>
            <p:ph type="body" idx="1"/>
          </p:nvPr>
        </p:nvSpPr>
        <p:spPr>
          <a:xfrm>
            <a:off x="566928" y="2185416"/>
            <a:ext cx="6951600" cy="3968100"/>
          </a:xfrm>
          <a:prstGeom prst="rect">
            <a:avLst/>
          </a:prstGeom>
          <a:noFill/>
          <a:ln>
            <a:noFill/>
          </a:ln>
        </p:spPr>
        <p:txBody>
          <a:bodyPr spcFirstLastPara="1" wrap="square" lIns="91425" tIns="45700" rIns="91425" bIns="45700" anchor="t" anchorCtr="0">
            <a:normAutofit fontScale="92500"/>
          </a:bodyPr>
          <a:lstStyle/>
          <a:p>
            <a:pPr marL="228600" lvl="0" indent="-228600" algn="l" rtl="0">
              <a:lnSpc>
                <a:spcPct val="90000"/>
              </a:lnSpc>
              <a:spcBef>
                <a:spcPts val="0"/>
              </a:spcBef>
              <a:spcAft>
                <a:spcPts val="0"/>
              </a:spcAft>
              <a:buClr>
                <a:schemeClr val="dk1"/>
              </a:buClr>
              <a:buSzPts val="2000"/>
              <a:buChar char="•"/>
            </a:pPr>
            <a:r>
              <a:rPr lang="en-IN" sz="2000"/>
              <a:t>Formula 1 is one of the most popular and technologically advanced sports in the world. It is the pinnacle of motorsport/automobile technology. </a:t>
            </a:r>
            <a:endParaRPr sz="2000"/>
          </a:p>
          <a:p>
            <a:pPr marL="228600" lvl="0" indent="0" algn="l" rtl="0">
              <a:lnSpc>
                <a:spcPct val="90000"/>
              </a:lnSpc>
              <a:spcBef>
                <a:spcPts val="0"/>
              </a:spcBef>
              <a:spcAft>
                <a:spcPts val="0"/>
              </a:spcAft>
              <a:buNone/>
            </a:pPr>
            <a:endParaRPr sz="2000"/>
          </a:p>
          <a:p>
            <a:pPr marL="228600" lvl="0" indent="-228600" algn="l" rtl="0">
              <a:lnSpc>
                <a:spcPct val="90000"/>
              </a:lnSpc>
              <a:spcBef>
                <a:spcPts val="0"/>
              </a:spcBef>
              <a:spcAft>
                <a:spcPts val="0"/>
              </a:spcAft>
              <a:buClr>
                <a:schemeClr val="dk1"/>
              </a:buClr>
              <a:buSzPts val="2000"/>
              <a:buChar char="•"/>
            </a:pPr>
            <a:r>
              <a:rPr lang="en-IN" sz="2000"/>
              <a:t>It is the biggest and highest degree of international racing for single-seater formula racing cars.</a:t>
            </a:r>
            <a:endParaRPr/>
          </a:p>
          <a:p>
            <a:pPr marL="228600" lvl="0" indent="-228600" algn="l" rtl="0">
              <a:lnSpc>
                <a:spcPct val="90000"/>
              </a:lnSpc>
              <a:spcBef>
                <a:spcPts val="1000"/>
              </a:spcBef>
              <a:spcAft>
                <a:spcPts val="0"/>
              </a:spcAft>
              <a:buClr>
                <a:schemeClr val="dk1"/>
              </a:buClr>
              <a:buSzPts val="2000"/>
              <a:buChar char="•"/>
            </a:pPr>
            <a:r>
              <a:rPr lang="en-IN" sz="2000"/>
              <a:t>.A Grand Prix race week comprises a practice day, qualifying race day, and final race day. Together all these races are called the F1 season, governed and sanctioned by the Fédération Internationale de l’Automobile (FIA). </a:t>
            </a:r>
            <a:endParaRPr sz="2000"/>
          </a:p>
          <a:p>
            <a:pPr marL="228600" lvl="0" indent="-228600" algn="l" rtl="0">
              <a:lnSpc>
                <a:spcPct val="90000"/>
              </a:lnSpc>
              <a:spcBef>
                <a:spcPts val="1000"/>
              </a:spcBef>
              <a:spcAft>
                <a:spcPts val="0"/>
              </a:spcAft>
              <a:buClr>
                <a:schemeClr val="dk1"/>
              </a:buClr>
              <a:buSzPts val="2000"/>
              <a:buChar char="•"/>
            </a:pPr>
            <a:r>
              <a:rPr lang="en-IN" sz="2000"/>
              <a:t>In the race, FIA evaluates the performance of the driver and the constructor. </a:t>
            </a:r>
            <a:endParaRPr sz="2000"/>
          </a:p>
          <a:p>
            <a:pPr marL="228600" lvl="0" indent="-228600" algn="l" rtl="0">
              <a:lnSpc>
                <a:spcPct val="90000"/>
              </a:lnSpc>
              <a:spcBef>
                <a:spcPts val="1000"/>
              </a:spcBef>
              <a:spcAft>
                <a:spcPts val="0"/>
              </a:spcAft>
              <a:buClr>
                <a:schemeClr val="dk1"/>
              </a:buClr>
              <a:buSzPts val="2000"/>
              <a:buChar char="•"/>
            </a:pPr>
            <a:r>
              <a:rPr lang="en-IN" sz="2000"/>
              <a:t>At the end of a season, the FIA combines the scores made by each and awards two annual World Championships: F1 Driver Championship and Constructor Championship.</a:t>
            </a:r>
            <a:endParaRPr sz="2000"/>
          </a:p>
        </p:txBody>
      </p:sp>
      <p:pic>
        <p:nvPicPr>
          <p:cNvPr id="86" name="Google Shape;86;p16"/>
          <p:cNvPicPr preferRelativeResize="0"/>
          <p:nvPr/>
        </p:nvPicPr>
        <p:blipFill>
          <a:blip r:embed="rId3">
            <a:alphaModFix/>
          </a:blip>
          <a:stretch>
            <a:fillRect/>
          </a:stretch>
        </p:blipFill>
        <p:spPr>
          <a:xfrm>
            <a:off x="7670928" y="1946916"/>
            <a:ext cx="4368672" cy="3276504"/>
          </a:xfrm>
          <a:prstGeom prst="rect">
            <a:avLst/>
          </a:prstGeom>
          <a:noFill/>
          <a:ln>
            <a:noFill/>
          </a:ln>
          <a:effectLst>
            <a:outerShdw blurRad="57150" dist="19050" dir="5400000" algn="bl" rotWithShape="0">
              <a:srgbClr val="000000">
                <a:alpha val="50000"/>
              </a:srgbClr>
            </a:outerShdw>
            <a:reflection endPos="30000" dist="38100" dir="5400000" fadeDir="5400012" sy="-100000" algn="bl" rotWithShape="0"/>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5"/>
        <p:cNvGrpSpPr/>
        <p:nvPr/>
      </p:nvGrpSpPr>
      <p:grpSpPr>
        <a:xfrm>
          <a:off x="0" y="0"/>
          <a:ext cx="0" cy="0"/>
          <a:chOff x="0" y="0"/>
          <a:chExt cx="0" cy="0"/>
        </a:xfrm>
      </p:grpSpPr>
      <p:sp>
        <p:nvSpPr>
          <p:cNvPr id="236" name="Google Shape;236;p34"/>
          <p:cNvSpPr/>
          <p:nvPr/>
        </p:nvSpPr>
        <p:spPr>
          <a:xfrm>
            <a:off x="0" y="651752"/>
            <a:ext cx="12192000" cy="736551"/>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237" name="Google Shape;237;p34"/>
          <p:cNvPicPr preferRelativeResize="0"/>
          <p:nvPr/>
        </p:nvPicPr>
        <p:blipFill rotWithShape="1">
          <a:blip r:embed="rId3">
            <a:alphaModFix/>
          </a:blip>
          <a:srcRect/>
          <a:stretch/>
        </p:blipFill>
        <p:spPr>
          <a:xfrm>
            <a:off x="8241351" y="2133373"/>
            <a:ext cx="3462338" cy="3392488"/>
          </a:xfrm>
          <a:prstGeom prst="rect">
            <a:avLst/>
          </a:prstGeom>
          <a:noFill/>
          <a:ln>
            <a:noFill/>
          </a:ln>
        </p:spPr>
      </p:pic>
      <p:pic>
        <p:nvPicPr>
          <p:cNvPr id="238" name="Google Shape;238;p34"/>
          <p:cNvPicPr preferRelativeResize="0"/>
          <p:nvPr/>
        </p:nvPicPr>
        <p:blipFill rotWithShape="1">
          <a:blip r:embed="rId4">
            <a:alphaModFix/>
          </a:blip>
          <a:srcRect l="393" r="2309" b="-1"/>
          <a:stretch/>
        </p:blipFill>
        <p:spPr>
          <a:xfrm>
            <a:off x="350964" y="2133373"/>
            <a:ext cx="3400425" cy="3392488"/>
          </a:xfrm>
          <a:prstGeom prst="rect">
            <a:avLst/>
          </a:prstGeom>
          <a:noFill/>
          <a:ln>
            <a:noFill/>
          </a:ln>
        </p:spPr>
      </p:pic>
      <p:pic>
        <p:nvPicPr>
          <p:cNvPr id="239" name="Google Shape;239;p34"/>
          <p:cNvPicPr preferRelativeResize="0">
            <a:picLocks noGrp="1"/>
          </p:cNvPicPr>
          <p:nvPr>
            <p:ph type="body" idx="1"/>
          </p:nvPr>
        </p:nvPicPr>
        <p:blipFill rotWithShape="1">
          <a:blip r:embed="rId5">
            <a:alphaModFix/>
          </a:blip>
          <a:srcRect/>
          <a:stretch/>
        </p:blipFill>
        <p:spPr>
          <a:xfrm>
            <a:off x="4341018" y="2133373"/>
            <a:ext cx="3510000" cy="3392400"/>
          </a:xfrm>
          <a:prstGeom prst="rect">
            <a:avLst/>
          </a:prstGeom>
          <a:noFill/>
          <a:ln>
            <a:noFill/>
          </a:ln>
        </p:spPr>
      </p:pic>
      <p:sp>
        <p:nvSpPr>
          <p:cNvPr id="240" name="Google Shape;240;p34"/>
          <p:cNvSpPr txBox="1">
            <a:spLocks noGrp="1"/>
          </p:cNvSpPr>
          <p:nvPr>
            <p:ph type="title"/>
          </p:nvPr>
        </p:nvSpPr>
        <p:spPr>
          <a:xfrm>
            <a:off x="838200" y="672747"/>
            <a:ext cx="10515600" cy="7155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200"/>
              <a:buFont typeface="Calibri"/>
              <a:buNone/>
            </a:pPr>
            <a:r>
              <a:rPr lang="en-IN" sz="3200">
                <a:solidFill>
                  <a:schemeClr val="lt1"/>
                </a:solidFill>
              </a:rPr>
              <a:t>Top 3 Influential Nodes</a:t>
            </a:r>
            <a:endParaRPr/>
          </a:p>
        </p:txBody>
      </p:sp>
      <p:sp>
        <p:nvSpPr>
          <p:cNvPr id="241" name="Google Shape;241;p34"/>
          <p:cNvSpPr txBox="1"/>
          <p:nvPr/>
        </p:nvSpPr>
        <p:spPr>
          <a:xfrm>
            <a:off x="350964" y="5924939"/>
            <a:ext cx="3400425"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b="0" i="0" u="none" strike="noStrike" cap="none">
                <a:solidFill>
                  <a:schemeClr val="dk1"/>
                </a:solidFill>
                <a:latin typeface="Calibri"/>
                <a:ea typeface="Calibri"/>
                <a:cs typeface="Calibri"/>
                <a:sym typeface="Calibri"/>
              </a:rPr>
              <a:t>@AstonMartinF1</a:t>
            </a:r>
            <a:endParaRPr/>
          </a:p>
        </p:txBody>
      </p:sp>
      <p:sp>
        <p:nvSpPr>
          <p:cNvPr id="242" name="Google Shape;242;p34"/>
          <p:cNvSpPr txBox="1"/>
          <p:nvPr/>
        </p:nvSpPr>
        <p:spPr>
          <a:xfrm>
            <a:off x="4341017" y="5924939"/>
            <a:ext cx="3509963"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b="0" i="0" u="none" strike="noStrike" cap="none">
                <a:solidFill>
                  <a:schemeClr val="dk1"/>
                </a:solidFill>
                <a:latin typeface="Calibri"/>
                <a:ea typeface="Calibri"/>
                <a:cs typeface="Calibri"/>
                <a:sym typeface="Calibri"/>
              </a:rPr>
              <a:t>@Hulkhulkenberg</a:t>
            </a:r>
            <a:endParaRPr/>
          </a:p>
        </p:txBody>
      </p:sp>
      <p:sp>
        <p:nvSpPr>
          <p:cNvPr id="243" name="Google Shape;243;p34"/>
          <p:cNvSpPr txBox="1"/>
          <p:nvPr/>
        </p:nvSpPr>
        <p:spPr>
          <a:xfrm>
            <a:off x="8241351" y="5924939"/>
            <a:ext cx="3462338"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b="0" i="0" u="none" strike="noStrike" cap="none">
                <a:solidFill>
                  <a:schemeClr val="dk1"/>
                </a:solidFill>
                <a:latin typeface="Calibri"/>
                <a:ea typeface="Calibri"/>
                <a:cs typeface="Calibri"/>
                <a:sym typeface="Calibri"/>
              </a:rPr>
              <a:t>@lance_stroll</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5"/>
          <p:cNvSpPr txBox="1">
            <a:spLocks noGrp="1"/>
          </p:cNvSpPr>
          <p:nvPr>
            <p:ph type="title"/>
          </p:nvPr>
        </p:nvSpPr>
        <p:spPr>
          <a:xfrm>
            <a:off x="566928" y="1499616"/>
            <a:ext cx="6951600" cy="591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Aston Martin Network Metrics:</a:t>
            </a:r>
            <a:endParaRPr/>
          </a:p>
        </p:txBody>
      </p:sp>
      <p:graphicFrame>
        <p:nvGraphicFramePr>
          <p:cNvPr id="250" name="Google Shape;250;p35"/>
          <p:cNvGraphicFramePr/>
          <p:nvPr/>
        </p:nvGraphicFramePr>
        <p:xfrm>
          <a:off x="838200" y="2391650"/>
          <a:ext cx="10515600" cy="3866000"/>
        </p:xfrm>
        <a:graphic>
          <a:graphicData uri="http://schemas.openxmlformats.org/drawingml/2006/table">
            <a:tbl>
              <a:tblPr firstRow="1" bandRow="1">
                <a:noFill/>
                <a:tableStyleId>{D3F74F89-9F8D-4226-B48B-779868ADD070}</a:tableStyleId>
              </a:tblPr>
              <a:tblGrid>
                <a:gridCol w="2628900">
                  <a:extLst>
                    <a:ext uri="{9D8B030D-6E8A-4147-A177-3AD203B41FA5}">
                      <a16:colId xmlns:a16="http://schemas.microsoft.com/office/drawing/2014/main" val="20000"/>
                    </a:ext>
                  </a:extLst>
                </a:gridCol>
                <a:gridCol w="2628900">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gridCol w="2628900">
                  <a:extLst>
                    <a:ext uri="{9D8B030D-6E8A-4147-A177-3AD203B41FA5}">
                      <a16:colId xmlns:a16="http://schemas.microsoft.com/office/drawing/2014/main" val="20003"/>
                    </a:ext>
                  </a:extLst>
                </a:gridCol>
              </a:tblGrid>
              <a:tr h="966500">
                <a:tc>
                  <a:txBody>
                    <a:bodyPr/>
                    <a:lstStyle/>
                    <a:p>
                      <a:pPr marL="0" marR="0" lvl="0" indent="0" algn="l" rtl="0">
                        <a:spcBef>
                          <a:spcPts val="0"/>
                        </a:spcBef>
                        <a:spcAft>
                          <a:spcPts val="0"/>
                        </a:spcAft>
                        <a:buNone/>
                      </a:pPr>
                      <a:r>
                        <a:rPr lang="en-IN" sz="1800" u="none" strike="noStrike" cap="none">
                          <a:solidFill>
                            <a:srgbClr val="323F4F"/>
                          </a:solidFill>
                        </a:rPr>
                        <a:t>Nodes/Accounts</a:t>
                      </a:r>
                      <a:endParaRPr/>
                    </a:p>
                  </a:txBody>
                  <a:tcPr marL="91450" marR="91450" marT="45725" marB="45725">
                    <a:solidFill>
                      <a:srgbClr val="D8D8D8"/>
                    </a:solidFill>
                  </a:tcPr>
                </a:tc>
                <a:tc>
                  <a:txBody>
                    <a:bodyPr/>
                    <a:lstStyle/>
                    <a:p>
                      <a:pPr marL="0" marR="0" lvl="0" indent="0" algn="l" rtl="0">
                        <a:spcBef>
                          <a:spcPts val="0"/>
                        </a:spcBef>
                        <a:spcAft>
                          <a:spcPts val="0"/>
                        </a:spcAft>
                        <a:buNone/>
                      </a:pPr>
                      <a:r>
                        <a:rPr lang="en-IN" sz="1800">
                          <a:solidFill>
                            <a:srgbClr val="323F4F"/>
                          </a:solidFill>
                        </a:rPr>
                        <a:t>In-Degree</a:t>
                      </a:r>
                      <a:endParaRPr/>
                    </a:p>
                  </a:txBody>
                  <a:tcPr marL="91450" marR="91450" marT="45725" marB="45725">
                    <a:solidFill>
                      <a:srgbClr val="D8D8D8"/>
                    </a:solidFill>
                  </a:tcPr>
                </a:tc>
                <a:tc>
                  <a:txBody>
                    <a:bodyPr/>
                    <a:lstStyle/>
                    <a:p>
                      <a:pPr marL="0" marR="0" lvl="0" indent="0" algn="l" rtl="0">
                        <a:spcBef>
                          <a:spcPts val="0"/>
                        </a:spcBef>
                        <a:spcAft>
                          <a:spcPts val="0"/>
                        </a:spcAft>
                        <a:buNone/>
                      </a:pPr>
                      <a:r>
                        <a:rPr lang="en-IN" sz="1800">
                          <a:solidFill>
                            <a:srgbClr val="323F4F"/>
                          </a:solidFill>
                        </a:rPr>
                        <a:t>Betweenness Centrality</a:t>
                      </a:r>
                      <a:endParaRPr/>
                    </a:p>
                  </a:txBody>
                  <a:tcPr marL="91450" marR="91450" marT="45725" marB="45725">
                    <a:solidFill>
                      <a:srgbClr val="D8D8D8"/>
                    </a:solidFill>
                  </a:tcPr>
                </a:tc>
                <a:tc>
                  <a:txBody>
                    <a:bodyPr/>
                    <a:lstStyle/>
                    <a:p>
                      <a:pPr marL="0" marR="0" lvl="0" indent="0" algn="l" rtl="0">
                        <a:spcBef>
                          <a:spcPts val="0"/>
                        </a:spcBef>
                        <a:spcAft>
                          <a:spcPts val="0"/>
                        </a:spcAft>
                        <a:buNone/>
                      </a:pPr>
                      <a:r>
                        <a:rPr lang="en-IN" sz="1800">
                          <a:solidFill>
                            <a:srgbClr val="323F4F"/>
                          </a:solidFill>
                        </a:rPr>
                        <a:t>Closeness Centrality </a:t>
                      </a:r>
                      <a:endParaRPr sz="1800">
                        <a:solidFill>
                          <a:srgbClr val="323F4F"/>
                        </a:solidFill>
                      </a:endParaRPr>
                    </a:p>
                  </a:txBody>
                  <a:tcPr marL="91450" marR="91450" marT="45725" marB="45725">
                    <a:solidFill>
                      <a:srgbClr val="D8D8D8"/>
                    </a:solidFill>
                  </a:tcPr>
                </a:tc>
                <a:extLst>
                  <a:ext uri="{0D108BD9-81ED-4DB2-BD59-A6C34878D82A}">
                    <a16:rowId xmlns:a16="http://schemas.microsoft.com/office/drawing/2014/main" val="10000"/>
                  </a:ext>
                </a:extLst>
              </a:tr>
              <a:tr h="966500">
                <a:tc>
                  <a:txBody>
                    <a:bodyPr/>
                    <a:lstStyle/>
                    <a:p>
                      <a:pPr marL="0" marR="0" lvl="0" indent="0" algn="l" rtl="0">
                        <a:spcBef>
                          <a:spcPts val="0"/>
                        </a:spcBef>
                        <a:spcAft>
                          <a:spcPts val="0"/>
                        </a:spcAft>
                        <a:buNone/>
                      </a:pPr>
                      <a:r>
                        <a:rPr lang="en-IN" sz="1800"/>
                        <a:t>@AstonMartinF1</a:t>
                      </a:r>
                      <a:endParaRPr/>
                    </a:p>
                  </a:txBody>
                  <a:tcPr marL="91450" marR="91450" marT="45725" marB="45725">
                    <a:solidFill>
                      <a:srgbClr val="D8D8D8"/>
                    </a:solidFill>
                  </a:tcPr>
                </a:tc>
                <a:tc>
                  <a:txBody>
                    <a:bodyPr/>
                    <a:lstStyle/>
                    <a:p>
                      <a:pPr marL="0" marR="0" lvl="0" indent="0" algn="l" rtl="0">
                        <a:spcBef>
                          <a:spcPts val="0"/>
                        </a:spcBef>
                        <a:spcAft>
                          <a:spcPts val="0"/>
                        </a:spcAft>
                        <a:buNone/>
                      </a:pPr>
                      <a:r>
                        <a:rPr lang="en-IN" sz="1800"/>
                        <a:t>3708</a:t>
                      </a:r>
                      <a:endParaRPr/>
                    </a:p>
                  </a:txBody>
                  <a:tcPr marL="91450" marR="91450" marT="45725" marB="45725">
                    <a:solidFill>
                      <a:srgbClr val="D8D8D8"/>
                    </a:solidFill>
                  </a:tcPr>
                </a:tc>
                <a:tc>
                  <a:txBody>
                    <a:bodyPr/>
                    <a:lstStyle/>
                    <a:p>
                      <a:pPr marL="0" marR="0" lvl="0" indent="0" algn="l" rtl="0">
                        <a:spcBef>
                          <a:spcPts val="0"/>
                        </a:spcBef>
                        <a:spcAft>
                          <a:spcPts val="0"/>
                        </a:spcAft>
                        <a:buNone/>
                      </a:pPr>
                      <a:r>
                        <a:rPr lang="en-IN" sz="1800"/>
                        <a:t>18892148.53</a:t>
                      </a:r>
                      <a:endParaRPr/>
                    </a:p>
                  </a:txBody>
                  <a:tcPr marL="91450" marR="91450" marT="45725" marB="45725">
                    <a:solidFill>
                      <a:srgbClr val="D8D8D8"/>
                    </a:solidFill>
                  </a:tcPr>
                </a:tc>
                <a:tc>
                  <a:txBody>
                    <a:bodyPr/>
                    <a:lstStyle/>
                    <a:p>
                      <a:pPr marL="0" marR="0" lvl="0" indent="0" algn="l" rtl="0">
                        <a:spcBef>
                          <a:spcPts val="0"/>
                        </a:spcBef>
                        <a:spcAft>
                          <a:spcPts val="0"/>
                        </a:spcAft>
                        <a:buNone/>
                      </a:pPr>
                      <a:r>
                        <a:rPr lang="en-IN" sz="1800"/>
                        <a:t>0.666</a:t>
                      </a:r>
                      <a:endParaRPr sz="1800"/>
                    </a:p>
                  </a:txBody>
                  <a:tcPr marL="91450" marR="91450" marT="45725" marB="45725">
                    <a:solidFill>
                      <a:srgbClr val="D8D8D8"/>
                    </a:solidFill>
                  </a:tcPr>
                </a:tc>
                <a:extLst>
                  <a:ext uri="{0D108BD9-81ED-4DB2-BD59-A6C34878D82A}">
                    <a16:rowId xmlns:a16="http://schemas.microsoft.com/office/drawing/2014/main" val="10001"/>
                  </a:ext>
                </a:extLst>
              </a:tr>
              <a:tr h="966500">
                <a:tc>
                  <a:txBody>
                    <a:bodyPr/>
                    <a:lstStyle/>
                    <a:p>
                      <a:pPr marL="0" marR="0" lvl="0" indent="0" algn="l" rtl="0">
                        <a:spcBef>
                          <a:spcPts val="0"/>
                        </a:spcBef>
                        <a:spcAft>
                          <a:spcPts val="0"/>
                        </a:spcAft>
                        <a:buNone/>
                      </a:pPr>
                      <a:r>
                        <a:rPr lang="en-IN" sz="1800"/>
                        <a:t>@Hulkhulkenberg</a:t>
                      </a:r>
                      <a:endParaRPr/>
                    </a:p>
                  </a:txBody>
                  <a:tcPr marL="91450" marR="91450" marT="45725" marB="45725">
                    <a:solidFill>
                      <a:srgbClr val="D8D8D8"/>
                    </a:solidFill>
                  </a:tcPr>
                </a:tc>
                <a:tc>
                  <a:txBody>
                    <a:bodyPr/>
                    <a:lstStyle/>
                    <a:p>
                      <a:pPr marL="0" marR="0" lvl="0" indent="0" algn="l" rtl="0">
                        <a:spcBef>
                          <a:spcPts val="0"/>
                        </a:spcBef>
                        <a:spcAft>
                          <a:spcPts val="0"/>
                        </a:spcAft>
                        <a:buNone/>
                      </a:pPr>
                      <a:r>
                        <a:rPr lang="en-IN" sz="1800"/>
                        <a:t>2504</a:t>
                      </a:r>
                      <a:endParaRPr/>
                    </a:p>
                  </a:txBody>
                  <a:tcPr marL="91450" marR="91450" marT="45725" marB="45725">
                    <a:solidFill>
                      <a:srgbClr val="D8D8D8"/>
                    </a:solidFill>
                  </a:tcPr>
                </a:tc>
                <a:tc>
                  <a:txBody>
                    <a:bodyPr/>
                    <a:lstStyle/>
                    <a:p>
                      <a:pPr marL="0" marR="0" lvl="0" indent="0" algn="l" rtl="0">
                        <a:spcBef>
                          <a:spcPts val="0"/>
                        </a:spcBef>
                        <a:spcAft>
                          <a:spcPts val="0"/>
                        </a:spcAft>
                        <a:buNone/>
                      </a:pPr>
                      <a:r>
                        <a:rPr lang="en-IN" sz="1800"/>
                        <a:t>6962487.64</a:t>
                      </a:r>
                      <a:endParaRPr/>
                    </a:p>
                  </a:txBody>
                  <a:tcPr marL="91450" marR="91450" marT="45725" marB="45725">
                    <a:solidFill>
                      <a:srgbClr val="D8D8D8"/>
                    </a:solidFill>
                  </a:tcPr>
                </a:tc>
                <a:tc>
                  <a:txBody>
                    <a:bodyPr/>
                    <a:lstStyle/>
                    <a:p>
                      <a:pPr marL="0" marR="0" lvl="0" indent="0" algn="l" rtl="0">
                        <a:spcBef>
                          <a:spcPts val="0"/>
                        </a:spcBef>
                        <a:spcAft>
                          <a:spcPts val="0"/>
                        </a:spcAft>
                        <a:buNone/>
                      </a:pPr>
                      <a:r>
                        <a:rPr lang="en-IN" sz="1800"/>
                        <a:t>0.550</a:t>
                      </a:r>
                      <a:endParaRPr sz="1800"/>
                    </a:p>
                  </a:txBody>
                  <a:tcPr marL="91450" marR="91450" marT="45725" marB="45725">
                    <a:solidFill>
                      <a:srgbClr val="D8D8D8"/>
                    </a:solidFill>
                  </a:tcPr>
                </a:tc>
                <a:extLst>
                  <a:ext uri="{0D108BD9-81ED-4DB2-BD59-A6C34878D82A}">
                    <a16:rowId xmlns:a16="http://schemas.microsoft.com/office/drawing/2014/main" val="10002"/>
                  </a:ext>
                </a:extLst>
              </a:tr>
              <a:tr h="966500">
                <a:tc>
                  <a:txBody>
                    <a:bodyPr/>
                    <a:lstStyle/>
                    <a:p>
                      <a:pPr marL="0" marR="0" lvl="0" indent="0" algn="l" rtl="0">
                        <a:spcBef>
                          <a:spcPts val="0"/>
                        </a:spcBef>
                        <a:spcAft>
                          <a:spcPts val="0"/>
                        </a:spcAft>
                        <a:buNone/>
                      </a:pPr>
                      <a:r>
                        <a:rPr lang="en-IN" sz="1800"/>
                        <a:t>@lance_stroll</a:t>
                      </a:r>
                      <a:endParaRPr/>
                    </a:p>
                  </a:txBody>
                  <a:tcPr marL="91450" marR="91450" marT="45725" marB="45725">
                    <a:solidFill>
                      <a:srgbClr val="D8D8D8"/>
                    </a:solidFill>
                  </a:tcPr>
                </a:tc>
                <a:tc>
                  <a:txBody>
                    <a:bodyPr/>
                    <a:lstStyle/>
                    <a:p>
                      <a:pPr marL="0" marR="0" lvl="0" indent="0" algn="l" rtl="0">
                        <a:spcBef>
                          <a:spcPts val="0"/>
                        </a:spcBef>
                        <a:spcAft>
                          <a:spcPts val="0"/>
                        </a:spcAft>
                        <a:buNone/>
                      </a:pPr>
                      <a:r>
                        <a:rPr lang="en-IN" sz="1800"/>
                        <a:t>1725</a:t>
                      </a:r>
                      <a:endParaRPr/>
                    </a:p>
                  </a:txBody>
                  <a:tcPr marL="91450" marR="91450" marT="45725" marB="45725">
                    <a:solidFill>
                      <a:srgbClr val="D8D8D8"/>
                    </a:solidFill>
                  </a:tcPr>
                </a:tc>
                <a:tc>
                  <a:txBody>
                    <a:bodyPr/>
                    <a:lstStyle/>
                    <a:p>
                      <a:pPr marL="0" marR="0" lvl="0" indent="0" algn="l" rtl="0">
                        <a:spcBef>
                          <a:spcPts val="0"/>
                        </a:spcBef>
                        <a:spcAft>
                          <a:spcPts val="0"/>
                        </a:spcAft>
                        <a:buNone/>
                      </a:pPr>
                      <a:r>
                        <a:rPr lang="en-IN" sz="1800"/>
                        <a:t>4106544.56</a:t>
                      </a:r>
                      <a:endParaRPr/>
                    </a:p>
                  </a:txBody>
                  <a:tcPr marL="91450" marR="91450" marT="45725" marB="45725">
                    <a:solidFill>
                      <a:srgbClr val="D8D8D8"/>
                    </a:solidFill>
                  </a:tcPr>
                </a:tc>
                <a:tc>
                  <a:txBody>
                    <a:bodyPr/>
                    <a:lstStyle/>
                    <a:p>
                      <a:pPr marL="0" marR="0" lvl="0" indent="0" algn="l" rtl="0">
                        <a:spcBef>
                          <a:spcPts val="0"/>
                        </a:spcBef>
                        <a:spcAft>
                          <a:spcPts val="0"/>
                        </a:spcAft>
                        <a:buNone/>
                      </a:pPr>
                      <a:r>
                        <a:rPr lang="en-IN" sz="1800"/>
                        <a:t>0.499</a:t>
                      </a:r>
                      <a:endParaRPr sz="1800"/>
                    </a:p>
                  </a:txBody>
                  <a:tcPr marL="91450" marR="91450" marT="45725" marB="45725">
                    <a:solidFill>
                      <a:srgbClr val="D8D8D8"/>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1276500" y="1619693"/>
            <a:ext cx="3305100" cy="3801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3060"/>
              <a:buFont typeface="Calibri"/>
              <a:buNone/>
            </a:pPr>
            <a:r>
              <a:rPr lang="en-IN" sz="2600">
                <a:solidFill>
                  <a:schemeClr val="accent2"/>
                </a:solidFill>
              </a:rPr>
              <a:t>Twitter word-cloud:</a:t>
            </a:r>
            <a:endParaRPr sz="2600">
              <a:solidFill>
                <a:schemeClr val="accent2"/>
              </a:solidFill>
            </a:endParaRPr>
          </a:p>
        </p:txBody>
      </p:sp>
      <p:sp>
        <p:nvSpPr>
          <p:cNvPr id="256" name="Google Shape;256;p36"/>
          <p:cNvSpPr/>
          <p:nvPr/>
        </p:nvSpPr>
        <p:spPr>
          <a:xfrm>
            <a:off x="0" y="2141750"/>
            <a:ext cx="12192000" cy="4716300"/>
          </a:xfrm>
          <a:prstGeom prst="rect">
            <a:avLst/>
          </a:prstGeom>
          <a:solidFill>
            <a:srgbClr val="2A3B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7" name="Google Shape;257;p36"/>
          <p:cNvSpPr/>
          <p:nvPr/>
        </p:nvSpPr>
        <p:spPr>
          <a:xfrm>
            <a:off x="321564" y="2423160"/>
            <a:ext cx="5613600" cy="3930300"/>
          </a:xfrm>
          <a:prstGeom prst="roundRect">
            <a:avLst>
              <a:gd name="adj" fmla="val 0"/>
            </a:avLst>
          </a:prstGeom>
          <a:solidFill>
            <a:srgbClr val="FFFFFF"/>
          </a:solidFill>
          <a:ln w="9525" cap="flat" cmpd="sng">
            <a:solidFill>
              <a:srgbClr val="C8CACA"/>
            </a:solidFill>
            <a:prstDash val="solid"/>
            <a:miter lim="800000"/>
            <a:headEnd type="none" w="sm" len="sm"/>
            <a:tailEnd type="none" w="sm" len="sm"/>
          </a:ln>
          <a:effectLst>
            <a:outerShdw blurRad="57150" dist="19050" dir="5400000" algn="t"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58" name="Google Shape;258;p36"/>
          <p:cNvPicPr preferRelativeResize="0">
            <a:picLocks noGrp="1"/>
          </p:cNvPicPr>
          <p:nvPr>
            <p:ph type="body" idx="1"/>
          </p:nvPr>
        </p:nvPicPr>
        <p:blipFill rotWithShape="1">
          <a:blip r:embed="rId3">
            <a:alphaModFix/>
          </a:blip>
          <a:srcRect/>
          <a:stretch/>
        </p:blipFill>
        <p:spPr>
          <a:xfrm>
            <a:off x="639148" y="2821401"/>
            <a:ext cx="4974300" cy="3133800"/>
          </a:xfrm>
          <a:prstGeom prst="rect">
            <a:avLst/>
          </a:prstGeom>
          <a:noFill/>
          <a:ln>
            <a:noFill/>
          </a:ln>
        </p:spPr>
      </p:pic>
      <p:sp>
        <p:nvSpPr>
          <p:cNvPr id="259" name="Google Shape;259;p36"/>
          <p:cNvSpPr/>
          <p:nvPr/>
        </p:nvSpPr>
        <p:spPr>
          <a:xfrm>
            <a:off x="6254749" y="2423160"/>
            <a:ext cx="5613600" cy="3930300"/>
          </a:xfrm>
          <a:prstGeom prst="roundRect">
            <a:avLst>
              <a:gd name="adj" fmla="val 0"/>
            </a:avLst>
          </a:prstGeom>
          <a:solidFill>
            <a:srgbClr val="FFFFFF"/>
          </a:solidFill>
          <a:ln w="9525" cap="flat" cmpd="sng">
            <a:solidFill>
              <a:srgbClr val="C8CACA"/>
            </a:solidFill>
            <a:prstDash val="solid"/>
            <a:miter lim="800000"/>
            <a:headEnd type="none" w="sm" len="sm"/>
            <a:tailEnd type="none" w="sm" len="sm"/>
          </a:ln>
          <a:effectLst>
            <a:outerShdw blurRad="57150" dist="19050" dir="5400000" algn="t"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60" name="Google Shape;260;p36"/>
          <p:cNvPicPr preferRelativeResize="0"/>
          <p:nvPr/>
        </p:nvPicPr>
        <p:blipFill rotWithShape="1">
          <a:blip r:embed="rId4">
            <a:alphaModFix/>
          </a:blip>
          <a:srcRect/>
          <a:stretch/>
        </p:blipFill>
        <p:spPr>
          <a:xfrm>
            <a:off x="6578516" y="2829953"/>
            <a:ext cx="4974336" cy="3121396"/>
          </a:xfrm>
          <a:prstGeom prst="rect">
            <a:avLst/>
          </a:prstGeom>
          <a:noFill/>
          <a:ln>
            <a:noFill/>
          </a:ln>
        </p:spPr>
      </p:pic>
      <p:sp>
        <p:nvSpPr>
          <p:cNvPr id="261" name="Google Shape;261;p36"/>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2" name="Google Shape;262;p36"/>
          <p:cNvSpPr txBox="1"/>
          <p:nvPr/>
        </p:nvSpPr>
        <p:spPr>
          <a:xfrm>
            <a:off x="6950970" y="1525038"/>
            <a:ext cx="4221000" cy="492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600">
                <a:solidFill>
                  <a:schemeClr val="accent2"/>
                </a:solidFill>
                <a:latin typeface="Georgia"/>
                <a:ea typeface="Georgia"/>
                <a:cs typeface="Georgia"/>
                <a:sym typeface="Georgia"/>
              </a:rPr>
              <a:t>Reddit word-cloud:</a:t>
            </a:r>
            <a:endParaRPr sz="2600">
              <a:solidFill>
                <a:schemeClr val="accent2"/>
              </a:solidFill>
              <a:latin typeface="Georgia"/>
              <a:ea typeface="Georgia"/>
              <a:cs typeface="Georgia"/>
              <a:sym typeface="Georgia"/>
            </a:endParaRPr>
          </a:p>
        </p:txBody>
      </p:sp>
      <p:sp>
        <p:nvSpPr>
          <p:cNvPr id="263" name="Google Shape;263;p36"/>
          <p:cNvSpPr txBox="1"/>
          <p:nvPr/>
        </p:nvSpPr>
        <p:spPr>
          <a:xfrm>
            <a:off x="3004236" y="968942"/>
            <a:ext cx="6262500" cy="585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a:solidFill>
                  <a:schemeClr val="dk2"/>
                </a:solidFill>
                <a:latin typeface="Georgia"/>
                <a:ea typeface="Georgia"/>
                <a:cs typeface="Georgia"/>
                <a:sym typeface="Georgia"/>
              </a:rPr>
              <a:t>Aston Martin F1</a:t>
            </a:r>
            <a:endParaRPr sz="3200">
              <a:solidFill>
                <a:schemeClr val="dk2"/>
              </a:solidFill>
              <a:latin typeface="Georgia"/>
              <a:ea typeface="Georgia"/>
              <a:cs typeface="Georgia"/>
              <a:sym typeface="Georgi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7"/>
          <p:cNvSpPr txBox="1">
            <a:spLocks noGrp="1"/>
          </p:cNvSpPr>
          <p:nvPr>
            <p:ph type="title"/>
          </p:nvPr>
        </p:nvSpPr>
        <p:spPr>
          <a:xfrm>
            <a:off x="566928" y="1499616"/>
            <a:ext cx="6951600" cy="5910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22222"/>
              <a:buFont typeface="Calibri"/>
              <a:buNone/>
            </a:pPr>
            <a:r>
              <a:rPr lang="en-IN"/>
              <a:t>Aston Martin word-cloud inference</a:t>
            </a:r>
            <a:endParaRPr/>
          </a:p>
        </p:txBody>
      </p:sp>
      <p:sp>
        <p:nvSpPr>
          <p:cNvPr id="269" name="Google Shape;269;p37"/>
          <p:cNvSpPr txBox="1">
            <a:spLocks noGrp="1"/>
          </p:cNvSpPr>
          <p:nvPr>
            <p:ph type="body" idx="1"/>
          </p:nvPr>
        </p:nvSpPr>
        <p:spPr>
          <a:xfrm>
            <a:off x="566928" y="2185416"/>
            <a:ext cx="6951600" cy="39681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IN"/>
              <a:t>Users on Twitter express positive sentiment/follow the sentiment as per the original post</a:t>
            </a:r>
            <a:endParaRPr/>
          </a:p>
          <a:p>
            <a:pPr marL="228600" lvl="0" indent="-228600" algn="l" rtl="0">
              <a:lnSpc>
                <a:spcPct val="90000"/>
              </a:lnSpc>
              <a:spcBef>
                <a:spcPts val="1000"/>
              </a:spcBef>
              <a:spcAft>
                <a:spcPts val="0"/>
              </a:spcAft>
              <a:buClr>
                <a:schemeClr val="dk1"/>
              </a:buClr>
              <a:buSzPts val="2800"/>
              <a:buChar char="•"/>
            </a:pPr>
            <a:r>
              <a:rPr lang="en-IN"/>
              <a:t>Reddit users voice their unfiltered opinions and we can trace the apparent disappointment.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8"/>
          <p:cNvSpPr txBox="1">
            <a:spLocks noGrp="1"/>
          </p:cNvSpPr>
          <p:nvPr>
            <p:ph type="title"/>
          </p:nvPr>
        </p:nvSpPr>
        <p:spPr>
          <a:xfrm>
            <a:off x="566928" y="1499616"/>
            <a:ext cx="6951600" cy="591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Conclusion:</a:t>
            </a:r>
            <a:endParaRPr/>
          </a:p>
        </p:txBody>
      </p:sp>
      <p:sp>
        <p:nvSpPr>
          <p:cNvPr id="275" name="Google Shape;275;p38"/>
          <p:cNvSpPr txBox="1">
            <a:spLocks noGrp="1"/>
          </p:cNvSpPr>
          <p:nvPr>
            <p:ph type="body" idx="1"/>
          </p:nvPr>
        </p:nvSpPr>
        <p:spPr>
          <a:xfrm>
            <a:off x="566928" y="2185416"/>
            <a:ext cx="6951600" cy="39681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IN"/>
              <a:t>Each platform attracts different demographic based on privacy features offered to its users</a:t>
            </a:r>
            <a:endParaRPr/>
          </a:p>
          <a:p>
            <a:pPr marL="228600" lvl="0" indent="-228600" algn="l" rtl="0">
              <a:lnSpc>
                <a:spcPct val="90000"/>
              </a:lnSpc>
              <a:spcBef>
                <a:spcPts val="1000"/>
              </a:spcBef>
              <a:spcAft>
                <a:spcPts val="0"/>
              </a:spcAft>
              <a:buClr>
                <a:schemeClr val="dk1"/>
              </a:buClr>
              <a:buSzPts val="2800"/>
              <a:buChar char="•"/>
            </a:pPr>
            <a:r>
              <a:rPr lang="en-IN"/>
              <a:t>Formula 1 as an organization can use both platforms for specific surveying and commercialization purposes</a:t>
            </a:r>
            <a:endParaRPr/>
          </a:p>
          <a:p>
            <a:pPr marL="228600" lvl="0" indent="-228600" algn="l" rtl="0">
              <a:lnSpc>
                <a:spcPct val="90000"/>
              </a:lnSpc>
              <a:spcBef>
                <a:spcPts val="1000"/>
              </a:spcBef>
              <a:spcAft>
                <a:spcPts val="0"/>
              </a:spcAft>
              <a:buClr>
                <a:schemeClr val="dk1"/>
              </a:buClr>
              <a:buSzPts val="2800"/>
              <a:buChar char="•"/>
            </a:pPr>
            <a:r>
              <a:rPr lang="en-IN"/>
              <a:t>Twitter could be used by participating brands to improve brand visibility</a:t>
            </a:r>
            <a:endParaRPr/>
          </a:p>
          <a:p>
            <a:pPr marL="228600" lvl="0" indent="-228600" algn="l" rtl="0">
              <a:lnSpc>
                <a:spcPct val="90000"/>
              </a:lnSpc>
              <a:spcBef>
                <a:spcPts val="1000"/>
              </a:spcBef>
              <a:spcAft>
                <a:spcPts val="0"/>
              </a:spcAft>
              <a:buClr>
                <a:schemeClr val="dk1"/>
              </a:buClr>
              <a:buSzPts val="2800"/>
              <a:buChar char="•"/>
            </a:pPr>
            <a:r>
              <a:rPr lang="en-IN"/>
              <a:t>Reddit could be used as a platform to conduct surveys to gauge true unbiased opinions of individuals brought in by the anonymity feature.</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566928" y="1499616"/>
            <a:ext cx="6951600" cy="591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Why Formula 1?</a:t>
            </a:r>
            <a:endParaRPr/>
          </a:p>
        </p:txBody>
      </p:sp>
      <p:sp>
        <p:nvSpPr>
          <p:cNvPr id="92" name="Google Shape;92;p17"/>
          <p:cNvSpPr txBox="1">
            <a:spLocks noGrp="1"/>
          </p:cNvSpPr>
          <p:nvPr>
            <p:ph type="body" idx="1"/>
          </p:nvPr>
        </p:nvSpPr>
        <p:spPr>
          <a:xfrm>
            <a:off x="566928" y="2185416"/>
            <a:ext cx="6951600" cy="39681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IN" sz="2000"/>
              <a:t>This generationally established motorsport predominantly taking place in Europe is picking up popularity in other huge markets since its takeover by a US media/entertainment company, Liberty Media.</a:t>
            </a:r>
            <a:endParaRPr/>
          </a:p>
          <a:p>
            <a:pPr marL="228600" lvl="0" indent="-228600" algn="l" rtl="0">
              <a:lnSpc>
                <a:spcPct val="90000"/>
              </a:lnSpc>
              <a:spcBef>
                <a:spcPts val="1000"/>
              </a:spcBef>
              <a:spcAft>
                <a:spcPts val="0"/>
              </a:spcAft>
              <a:buClr>
                <a:schemeClr val="dk1"/>
              </a:buClr>
              <a:buSzPts val="2000"/>
              <a:buChar char="•"/>
            </a:pPr>
            <a:r>
              <a:rPr lang="en-IN" sz="2000"/>
              <a:t> F1 as an organization in itself has pushed for increasing its presence in potential markets like the US through the introduction of a Netflix series ‘Drive To Survive’ and ever-increasing popularity on social media channels</a:t>
            </a:r>
            <a:endParaRPr/>
          </a:p>
          <a:p>
            <a:pPr marL="228600" lvl="0" indent="-228600" algn="l" rtl="0">
              <a:lnSpc>
                <a:spcPct val="90000"/>
              </a:lnSpc>
              <a:spcBef>
                <a:spcPts val="1000"/>
              </a:spcBef>
              <a:spcAft>
                <a:spcPts val="0"/>
              </a:spcAft>
              <a:buClr>
                <a:schemeClr val="dk1"/>
              </a:buClr>
              <a:buSzPts val="2000"/>
              <a:buChar char="•"/>
            </a:pPr>
            <a:r>
              <a:rPr lang="en-IN" sz="2000"/>
              <a:t>Teams have accepted this new influx of fans with open-arms and have moved on from ‘closed-door elite racing club’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566925" y="1479900"/>
            <a:ext cx="10326900" cy="591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Common social media platforms used in F1</a:t>
            </a:r>
            <a:endParaRPr/>
          </a:p>
        </p:txBody>
      </p:sp>
      <p:sp>
        <p:nvSpPr>
          <p:cNvPr id="98" name="Google Shape;98;p18"/>
          <p:cNvSpPr txBox="1">
            <a:spLocks noGrp="1"/>
          </p:cNvSpPr>
          <p:nvPr>
            <p:ph type="body" idx="1"/>
          </p:nvPr>
        </p:nvSpPr>
        <p:spPr>
          <a:xfrm>
            <a:off x="566928" y="2382766"/>
            <a:ext cx="6951600" cy="39681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IN" sz="2000"/>
              <a:t>Instagram</a:t>
            </a:r>
            <a:endParaRPr/>
          </a:p>
          <a:p>
            <a:pPr marL="228600" lvl="0" indent="-228600" algn="l" rtl="0">
              <a:lnSpc>
                <a:spcPct val="90000"/>
              </a:lnSpc>
              <a:spcBef>
                <a:spcPts val="1000"/>
              </a:spcBef>
              <a:spcAft>
                <a:spcPts val="0"/>
              </a:spcAft>
              <a:buClr>
                <a:schemeClr val="dk1"/>
              </a:buClr>
              <a:buSzPts val="2000"/>
              <a:buChar char="•"/>
            </a:pPr>
            <a:r>
              <a:rPr lang="en-IN" sz="2000"/>
              <a:t>Twitter</a:t>
            </a:r>
            <a:endParaRPr/>
          </a:p>
          <a:p>
            <a:pPr marL="228600" lvl="0" indent="-228600" algn="l" rtl="0">
              <a:lnSpc>
                <a:spcPct val="90000"/>
              </a:lnSpc>
              <a:spcBef>
                <a:spcPts val="1000"/>
              </a:spcBef>
              <a:spcAft>
                <a:spcPts val="0"/>
              </a:spcAft>
              <a:buClr>
                <a:schemeClr val="dk1"/>
              </a:buClr>
              <a:buSzPts val="2000"/>
              <a:buChar char="•"/>
            </a:pPr>
            <a:r>
              <a:rPr lang="en-IN" sz="2000"/>
              <a:t>TikTok</a:t>
            </a:r>
            <a:endParaRPr/>
          </a:p>
          <a:p>
            <a:pPr marL="228600" lvl="0" indent="-228600" algn="l" rtl="0">
              <a:lnSpc>
                <a:spcPct val="90000"/>
              </a:lnSpc>
              <a:spcBef>
                <a:spcPts val="1000"/>
              </a:spcBef>
              <a:spcAft>
                <a:spcPts val="0"/>
              </a:spcAft>
              <a:buClr>
                <a:schemeClr val="dk1"/>
              </a:buClr>
              <a:buSzPts val="2000"/>
              <a:buChar char="•"/>
            </a:pPr>
            <a:r>
              <a:rPr lang="en-IN" sz="2000"/>
              <a:t>Reddit</a:t>
            </a:r>
            <a:endParaRPr/>
          </a:p>
          <a:p>
            <a:pPr marL="228600" lvl="0" indent="-101600" algn="l" rtl="0">
              <a:lnSpc>
                <a:spcPct val="90000"/>
              </a:lnSpc>
              <a:spcBef>
                <a:spcPts val="1000"/>
              </a:spcBef>
              <a:spcAft>
                <a:spcPts val="0"/>
              </a:spcAft>
              <a:buClr>
                <a:schemeClr val="dk1"/>
              </a:buClr>
              <a:buSzPts val="2000"/>
              <a:buNone/>
            </a:pPr>
            <a:endParaRPr sz="2000"/>
          </a:p>
          <a:p>
            <a:pPr marL="0" lvl="0" indent="0" algn="l" rtl="0">
              <a:lnSpc>
                <a:spcPct val="90000"/>
              </a:lnSpc>
              <a:spcBef>
                <a:spcPts val="1000"/>
              </a:spcBef>
              <a:spcAft>
                <a:spcPts val="0"/>
              </a:spcAft>
              <a:buClr>
                <a:schemeClr val="dk1"/>
              </a:buClr>
              <a:buSzPts val="2000"/>
              <a:buNone/>
            </a:pPr>
            <a:r>
              <a:rPr lang="en-IN" sz="2000">
                <a:solidFill>
                  <a:schemeClr val="dk2"/>
                </a:solidFill>
              </a:rPr>
              <a:t>Our focus points for data collection included:</a:t>
            </a:r>
            <a:endParaRPr>
              <a:solidFill>
                <a:schemeClr val="dk2"/>
              </a:solidFill>
            </a:endParaRPr>
          </a:p>
          <a:p>
            <a:pPr marL="228600" lvl="0" indent="-228600" algn="l" rtl="0">
              <a:lnSpc>
                <a:spcPct val="90000"/>
              </a:lnSpc>
              <a:spcBef>
                <a:spcPts val="1000"/>
              </a:spcBef>
              <a:spcAft>
                <a:spcPts val="0"/>
              </a:spcAft>
              <a:buClr>
                <a:schemeClr val="dk1"/>
              </a:buClr>
              <a:buSzPts val="2000"/>
              <a:buChar char="•"/>
            </a:pPr>
            <a:r>
              <a:rPr lang="en-IN" sz="2000"/>
              <a:t>Twitter</a:t>
            </a:r>
            <a:endParaRPr/>
          </a:p>
          <a:p>
            <a:pPr marL="228600" lvl="0" indent="-228600" algn="l" rtl="0">
              <a:lnSpc>
                <a:spcPct val="90000"/>
              </a:lnSpc>
              <a:spcBef>
                <a:spcPts val="1000"/>
              </a:spcBef>
              <a:spcAft>
                <a:spcPts val="0"/>
              </a:spcAft>
              <a:buClr>
                <a:schemeClr val="dk1"/>
              </a:buClr>
              <a:buSzPts val="2000"/>
              <a:buChar char="•"/>
            </a:pPr>
            <a:r>
              <a:rPr lang="en-IN" sz="2000"/>
              <a:t>Reddit</a:t>
            </a:r>
            <a:endParaRPr/>
          </a:p>
          <a:p>
            <a:pPr marL="228600" lvl="0" indent="-5080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p:txBody>
      </p:sp>
      <p:pic>
        <p:nvPicPr>
          <p:cNvPr id="99" name="Google Shape;99;p18"/>
          <p:cNvPicPr preferRelativeResize="0"/>
          <p:nvPr/>
        </p:nvPicPr>
        <p:blipFill>
          <a:blip r:embed="rId3">
            <a:alphaModFix/>
          </a:blip>
          <a:stretch>
            <a:fillRect/>
          </a:stretch>
        </p:blipFill>
        <p:spPr>
          <a:xfrm>
            <a:off x="10138527" y="4802475"/>
            <a:ext cx="1795050" cy="1795050"/>
          </a:xfrm>
          <a:prstGeom prst="rect">
            <a:avLst/>
          </a:prstGeom>
          <a:noFill/>
          <a:ln>
            <a:noFill/>
          </a:ln>
        </p:spPr>
      </p:pic>
      <p:pic>
        <p:nvPicPr>
          <p:cNvPr id="100" name="Google Shape;100;p18"/>
          <p:cNvPicPr preferRelativeResize="0"/>
          <p:nvPr/>
        </p:nvPicPr>
        <p:blipFill rotWithShape="1">
          <a:blip r:embed="rId4">
            <a:alphaModFix/>
          </a:blip>
          <a:srcRect/>
          <a:stretch/>
        </p:blipFill>
        <p:spPr>
          <a:xfrm>
            <a:off x="8107450" y="4834975"/>
            <a:ext cx="1730051" cy="17300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9"/>
          <p:cNvSpPr txBox="1">
            <a:spLocks noGrp="1"/>
          </p:cNvSpPr>
          <p:nvPr>
            <p:ph type="title"/>
          </p:nvPr>
        </p:nvSpPr>
        <p:spPr>
          <a:xfrm>
            <a:off x="566925" y="1499616"/>
            <a:ext cx="6951600" cy="591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Data Collection Period:</a:t>
            </a:r>
            <a:endParaRPr/>
          </a:p>
        </p:txBody>
      </p:sp>
      <p:sp>
        <p:nvSpPr>
          <p:cNvPr id="106" name="Google Shape;106;p19"/>
          <p:cNvSpPr txBox="1">
            <a:spLocks noGrp="1"/>
          </p:cNvSpPr>
          <p:nvPr>
            <p:ph type="body" idx="1"/>
          </p:nvPr>
        </p:nvSpPr>
        <p:spPr>
          <a:xfrm>
            <a:off x="566925" y="2193025"/>
            <a:ext cx="9358500" cy="1563600"/>
          </a:xfrm>
          <a:prstGeom prst="rect">
            <a:avLst/>
          </a:prstGeom>
          <a:noFill/>
          <a:ln>
            <a:noFill/>
          </a:ln>
        </p:spPr>
        <p:txBody>
          <a:bodyPr spcFirstLastPara="1" wrap="square" lIns="91425" tIns="45700" rIns="91425" bIns="45700" anchor="t" anchorCtr="0">
            <a:normAutofit fontScale="32500" lnSpcReduction="10000"/>
          </a:bodyPr>
          <a:lstStyle/>
          <a:p>
            <a:pPr marL="0" lvl="0" indent="0" algn="l" rtl="0">
              <a:lnSpc>
                <a:spcPct val="90000"/>
              </a:lnSpc>
              <a:spcBef>
                <a:spcPts val="1000"/>
              </a:spcBef>
              <a:spcAft>
                <a:spcPts val="0"/>
              </a:spcAft>
              <a:buNone/>
            </a:pPr>
            <a:endParaRPr sz="5300"/>
          </a:p>
          <a:p>
            <a:pPr marL="228600" lvl="0" indent="-228600" algn="l" rtl="0">
              <a:lnSpc>
                <a:spcPct val="90000"/>
              </a:lnSpc>
              <a:spcBef>
                <a:spcPts val="1000"/>
              </a:spcBef>
              <a:spcAft>
                <a:spcPts val="0"/>
              </a:spcAft>
              <a:buClr>
                <a:schemeClr val="dk1"/>
              </a:buClr>
              <a:buSzPct val="100000"/>
              <a:buChar char="•"/>
            </a:pPr>
            <a:r>
              <a:rPr lang="en-IN" sz="8000"/>
              <a:t>Preliminary Data collected for exploration: </a:t>
            </a:r>
            <a:r>
              <a:rPr lang="en-IN" sz="8000" b="1">
                <a:solidFill>
                  <a:schemeClr val="accent2"/>
                </a:solidFill>
              </a:rPr>
              <a:t>Launch Season - February</a:t>
            </a:r>
            <a:endParaRPr sz="8000" b="1">
              <a:solidFill>
                <a:schemeClr val="accent2"/>
              </a:solidFill>
            </a:endParaRPr>
          </a:p>
          <a:p>
            <a:pPr marL="228600" lvl="0" indent="-228600" algn="l" rtl="0">
              <a:lnSpc>
                <a:spcPct val="90000"/>
              </a:lnSpc>
              <a:spcBef>
                <a:spcPts val="1000"/>
              </a:spcBef>
              <a:spcAft>
                <a:spcPts val="0"/>
              </a:spcAft>
              <a:buClr>
                <a:schemeClr val="dk1"/>
              </a:buClr>
              <a:buSzPct val="100000"/>
              <a:buChar char="•"/>
            </a:pPr>
            <a:r>
              <a:rPr lang="en-IN" sz="8000"/>
              <a:t>Data Collected for Analysis: </a:t>
            </a:r>
            <a:r>
              <a:rPr lang="en-IN" sz="8000" b="1">
                <a:solidFill>
                  <a:schemeClr val="accent2"/>
                </a:solidFill>
              </a:rPr>
              <a:t>3rd week of March until 1st week of May</a:t>
            </a:r>
            <a:endParaRPr sz="8000" b="1">
              <a:solidFill>
                <a:schemeClr val="accent2"/>
              </a:solidFill>
            </a:endParaRPr>
          </a:p>
          <a:p>
            <a:pPr marL="0" lvl="0" indent="0" algn="l" rtl="0">
              <a:lnSpc>
                <a:spcPct val="90000"/>
              </a:lnSpc>
              <a:spcBef>
                <a:spcPts val="1000"/>
              </a:spcBef>
              <a:spcAft>
                <a:spcPts val="0"/>
              </a:spcAft>
              <a:buClr>
                <a:schemeClr val="dk1"/>
              </a:buClr>
              <a:buSzPct val="49382"/>
              <a:buNone/>
            </a:pPr>
            <a:endParaRPr sz="4050" b="1"/>
          </a:p>
          <a:p>
            <a:pPr marL="0" lvl="0" indent="0" algn="l" rtl="0">
              <a:lnSpc>
                <a:spcPct val="90000"/>
              </a:lnSpc>
              <a:spcBef>
                <a:spcPts val="1000"/>
              </a:spcBef>
              <a:spcAft>
                <a:spcPts val="0"/>
              </a:spcAft>
              <a:buNone/>
            </a:pPr>
            <a:endParaRPr sz="2600"/>
          </a:p>
        </p:txBody>
      </p:sp>
      <p:sp>
        <p:nvSpPr>
          <p:cNvPr id="107" name="Google Shape;107;p19"/>
          <p:cNvSpPr txBox="1">
            <a:spLocks noGrp="1"/>
          </p:cNvSpPr>
          <p:nvPr>
            <p:ph type="title"/>
          </p:nvPr>
        </p:nvSpPr>
        <p:spPr>
          <a:xfrm>
            <a:off x="566925" y="4055345"/>
            <a:ext cx="6951600" cy="591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dirty="0"/>
              <a:t>Hashtags/Threads:</a:t>
            </a:r>
            <a:endParaRPr dirty="0"/>
          </a:p>
        </p:txBody>
      </p:sp>
      <p:sp>
        <p:nvSpPr>
          <p:cNvPr id="108" name="Google Shape;108;p19"/>
          <p:cNvSpPr txBox="1">
            <a:spLocks noGrp="1"/>
          </p:cNvSpPr>
          <p:nvPr>
            <p:ph type="body" idx="1"/>
          </p:nvPr>
        </p:nvSpPr>
        <p:spPr>
          <a:xfrm>
            <a:off x="566925" y="4350845"/>
            <a:ext cx="6951600" cy="1563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dk1"/>
              </a:buClr>
              <a:buSzPts val="2000"/>
              <a:buNone/>
            </a:pPr>
            <a:endParaRPr/>
          </a:p>
          <a:p>
            <a:pPr marL="228600" lvl="0" indent="-228600" algn="l" rtl="0">
              <a:lnSpc>
                <a:spcPct val="90000"/>
              </a:lnSpc>
              <a:spcBef>
                <a:spcPts val="1000"/>
              </a:spcBef>
              <a:spcAft>
                <a:spcPts val="0"/>
              </a:spcAft>
              <a:buClr>
                <a:schemeClr val="dk1"/>
              </a:buClr>
              <a:buSzPts val="2000"/>
              <a:buChar char="•"/>
            </a:pPr>
            <a:r>
              <a:rPr lang="en-IN" sz="2000"/>
              <a:t>Formula 1 </a:t>
            </a:r>
            <a:endParaRPr sz="2000"/>
          </a:p>
          <a:p>
            <a:pPr marL="228600" lvl="0" indent="-228600" algn="l" rtl="0">
              <a:lnSpc>
                <a:spcPct val="90000"/>
              </a:lnSpc>
              <a:spcBef>
                <a:spcPts val="1000"/>
              </a:spcBef>
              <a:spcAft>
                <a:spcPts val="0"/>
              </a:spcAft>
              <a:buClr>
                <a:schemeClr val="dk1"/>
              </a:buClr>
              <a:buSzPts val="2000"/>
              <a:buChar char="•"/>
            </a:pPr>
            <a:r>
              <a:rPr lang="en-IN" sz="2000"/>
              <a:t>AstonMartinF1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0"/>
          <p:cNvSpPr txBox="1">
            <a:spLocks noGrp="1"/>
          </p:cNvSpPr>
          <p:nvPr>
            <p:ph type="title"/>
          </p:nvPr>
        </p:nvSpPr>
        <p:spPr>
          <a:xfrm>
            <a:off x="566928" y="1499616"/>
            <a:ext cx="6951600" cy="591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Premise/Objective:</a:t>
            </a:r>
            <a:endParaRPr/>
          </a:p>
        </p:txBody>
      </p:sp>
      <p:sp>
        <p:nvSpPr>
          <p:cNvPr id="114" name="Google Shape;114;p20"/>
          <p:cNvSpPr txBox="1">
            <a:spLocks noGrp="1"/>
          </p:cNvSpPr>
          <p:nvPr>
            <p:ph type="body" idx="1"/>
          </p:nvPr>
        </p:nvSpPr>
        <p:spPr>
          <a:xfrm>
            <a:off x="566925" y="2845275"/>
            <a:ext cx="8013600" cy="2335200"/>
          </a:xfrm>
          <a:prstGeom prst="rect">
            <a:avLst/>
          </a:prstGeom>
          <a:noFill/>
          <a:ln>
            <a:noFill/>
          </a:ln>
        </p:spPr>
        <p:txBody>
          <a:bodyPr spcFirstLastPara="1" wrap="square" lIns="91425" tIns="45700" rIns="91425" bIns="45700" anchor="t" anchorCtr="0">
            <a:normAutofit/>
          </a:bodyPr>
          <a:lstStyle/>
          <a:p>
            <a:pPr marL="457200" lvl="0" indent="-381000" algn="l" rtl="0">
              <a:lnSpc>
                <a:spcPct val="90000"/>
              </a:lnSpc>
              <a:spcBef>
                <a:spcPts val="0"/>
              </a:spcBef>
              <a:spcAft>
                <a:spcPts val="0"/>
              </a:spcAft>
              <a:buSzPts val="2400"/>
              <a:buChar char="•"/>
            </a:pPr>
            <a:r>
              <a:rPr lang="en-IN" sz="2400"/>
              <a:t>Track changes in opinion/behavior patterns of fans across different social media platforms</a:t>
            </a:r>
            <a:endParaRPr sz="2400"/>
          </a:p>
          <a:p>
            <a:pPr marL="0" lvl="0" indent="0" algn="l" rtl="0">
              <a:lnSpc>
                <a:spcPct val="90000"/>
              </a:lnSpc>
              <a:spcBef>
                <a:spcPts val="0"/>
              </a:spcBef>
              <a:spcAft>
                <a:spcPts val="0"/>
              </a:spcAft>
              <a:buNone/>
            </a:pPr>
            <a:endParaRPr sz="2400"/>
          </a:p>
          <a:p>
            <a:pPr marL="457200" lvl="0" indent="-381000" algn="l" rtl="0">
              <a:lnSpc>
                <a:spcPct val="90000"/>
              </a:lnSpc>
              <a:spcBef>
                <a:spcPts val="0"/>
              </a:spcBef>
              <a:spcAft>
                <a:spcPts val="0"/>
              </a:spcAft>
              <a:buSzPts val="2400"/>
              <a:buChar char="•"/>
            </a:pPr>
            <a:r>
              <a:rPr lang="en-IN" sz="2400"/>
              <a:t>Track apparent changes in behaviour/ disappointment of Aston Martin fans across different platforms</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a:xfrm>
            <a:off x="1338013" y="1134499"/>
            <a:ext cx="8572500" cy="535500"/>
          </a:xfrm>
          <a:prstGeom prst="rect">
            <a:avLst/>
          </a:prstGeom>
        </p:spPr>
        <p:txBody>
          <a:bodyPr spcFirstLastPara="1" wrap="square" lIns="91425" tIns="45700" rIns="91425" bIns="45700" anchor="b" anchorCtr="0">
            <a:spAutoFit/>
          </a:bodyPr>
          <a:lstStyle/>
          <a:p>
            <a:pPr marL="0" lvl="0" indent="0" algn="ctr" rtl="0">
              <a:spcBef>
                <a:spcPts val="0"/>
              </a:spcBef>
              <a:spcAft>
                <a:spcPts val="0"/>
              </a:spcAft>
              <a:buClr>
                <a:schemeClr val="lt1"/>
              </a:buClr>
              <a:buSzPts val="3200"/>
              <a:buFont typeface="Calibri"/>
              <a:buNone/>
            </a:pPr>
            <a:r>
              <a:rPr lang="en-IN" sz="3200"/>
              <a:t>Top 3 Influential Nodes</a:t>
            </a:r>
            <a:endParaRPr/>
          </a:p>
        </p:txBody>
      </p:sp>
      <p:sp>
        <p:nvSpPr>
          <p:cNvPr id="121" name="Google Shape;121;p21"/>
          <p:cNvSpPr txBox="1">
            <a:spLocks noGrp="1"/>
          </p:cNvSpPr>
          <p:nvPr>
            <p:ph type="body" idx="1"/>
          </p:nvPr>
        </p:nvSpPr>
        <p:spPr>
          <a:xfrm>
            <a:off x="566923" y="2185425"/>
            <a:ext cx="11202000" cy="3968100"/>
          </a:xfrm>
          <a:prstGeom prst="rect">
            <a:avLst/>
          </a:prstGeom>
        </p:spPr>
        <p:txBody>
          <a:bodyPr spcFirstLastPara="1" wrap="square" lIns="91425" tIns="45700" rIns="91425" bIns="45700" anchor="t" anchorCtr="0">
            <a:noAutofit/>
          </a:bodyPr>
          <a:lstStyle/>
          <a:p>
            <a:pPr marL="0" lvl="0" indent="0" algn="l" rtl="0">
              <a:spcBef>
                <a:spcPts val="600"/>
              </a:spcBef>
              <a:spcAft>
                <a:spcPts val="0"/>
              </a:spcAft>
              <a:buNone/>
            </a:pPr>
            <a:endParaRPr/>
          </a:p>
        </p:txBody>
      </p:sp>
      <p:pic>
        <p:nvPicPr>
          <p:cNvPr id="122" name="Google Shape;122;p21"/>
          <p:cNvPicPr preferRelativeResize="0"/>
          <p:nvPr/>
        </p:nvPicPr>
        <p:blipFill>
          <a:blip r:embed="rId3">
            <a:alphaModFix/>
          </a:blip>
          <a:stretch>
            <a:fillRect/>
          </a:stretch>
        </p:blipFill>
        <p:spPr>
          <a:xfrm>
            <a:off x="303438" y="2185425"/>
            <a:ext cx="3685125" cy="3239000"/>
          </a:xfrm>
          <a:prstGeom prst="rect">
            <a:avLst/>
          </a:prstGeom>
          <a:noFill/>
          <a:ln>
            <a:noFill/>
          </a:ln>
        </p:spPr>
      </p:pic>
      <p:pic>
        <p:nvPicPr>
          <p:cNvPr id="123" name="Google Shape;123;p21"/>
          <p:cNvPicPr preferRelativeResize="0"/>
          <p:nvPr/>
        </p:nvPicPr>
        <p:blipFill>
          <a:blip r:embed="rId4">
            <a:alphaModFix/>
          </a:blip>
          <a:stretch>
            <a:fillRect/>
          </a:stretch>
        </p:blipFill>
        <p:spPr>
          <a:xfrm>
            <a:off x="4270063" y="2185425"/>
            <a:ext cx="3873525" cy="3239000"/>
          </a:xfrm>
          <a:prstGeom prst="rect">
            <a:avLst/>
          </a:prstGeom>
          <a:noFill/>
          <a:ln>
            <a:noFill/>
          </a:ln>
        </p:spPr>
      </p:pic>
      <p:sp>
        <p:nvSpPr>
          <p:cNvPr id="124" name="Google Shape;124;p21"/>
          <p:cNvSpPr txBox="1"/>
          <p:nvPr/>
        </p:nvSpPr>
        <p:spPr>
          <a:xfrm>
            <a:off x="790150" y="5740325"/>
            <a:ext cx="2711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N"/>
              <a:t>@F1</a:t>
            </a:r>
            <a:endParaRPr/>
          </a:p>
        </p:txBody>
      </p:sp>
      <p:sp>
        <p:nvSpPr>
          <p:cNvPr id="125" name="Google Shape;125;p21"/>
          <p:cNvSpPr txBox="1"/>
          <p:nvPr/>
        </p:nvSpPr>
        <p:spPr>
          <a:xfrm>
            <a:off x="5173475" y="5674525"/>
            <a:ext cx="2593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N"/>
              <a:t>@vegas</a:t>
            </a:r>
            <a:endParaRPr/>
          </a:p>
        </p:txBody>
      </p:sp>
      <p:pic>
        <p:nvPicPr>
          <p:cNvPr id="126" name="Google Shape;126;p21"/>
          <p:cNvPicPr preferRelativeResize="0"/>
          <p:nvPr/>
        </p:nvPicPr>
        <p:blipFill>
          <a:blip r:embed="rId5">
            <a:alphaModFix/>
          </a:blip>
          <a:stretch>
            <a:fillRect/>
          </a:stretch>
        </p:blipFill>
        <p:spPr>
          <a:xfrm>
            <a:off x="8490675" y="2185425"/>
            <a:ext cx="3278150" cy="3177853"/>
          </a:xfrm>
          <a:prstGeom prst="rect">
            <a:avLst/>
          </a:prstGeom>
          <a:noFill/>
          <a:ln>
            <a:noFill/>
          </a:ln>
        </p:spPr>
      </p:pic>
      <p:sp>
        <p:nvSpPr>
          <p:cNvPr id="127" name="Google Shape;127;p21"/>
          <p:cNvSpPr txBox="1"/>
          <p:nvPr/>
        </p:nvSpPr>
        <p:spPr>
          <a:xfrm>
            <a:off x="9043425" y="5556050"/>
            <a:ext cx="2593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N"/>
              <a:t>@mgmresorts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2"/>
          <p:cNvSpPr txBox="1">
            <a:spLocks noGrp="1"/>
          </p:cNvSpPr>
          <p:nvPr>
            <p:ph type="title"/>
          </p:nvPr>
        </p:nvSpPr>
        <p:spPr>
          <a:xfrm>
            <a:off x="566928" y="1499616"/>
            <a:ext cx="6951600" cy="591000"/>
          </a:xfrm>
          <a:prstGeom prst="rect">
            <a:avLst/>
          </a:prstGeom>
        </p:spPr>
        <p:txBody>
          <a:bodyPr spcFirstLastPara="1" wrap="square" lIns="91425" tIns="45700" rIns="91425" bIns="45700" anchor="b" anchorCtr="0">
            <a:spAutoFit/>
          </a:bodyPr>
          <a:lstStyle/>
          <a:p>
            <a:pPr marL="0" lvl="0" indent="0" algn="l" rtl="0">
              <a:spcBef>
                <a:spcPts val="0"/>
              </a:spcBef>
              <a:spcAft>
                <a:spcPts val="0"/>
              </a:spcAft>
              <a:buNone/>
            </a:pPr>
            <a:r>
              <a:rPr lang="en-IN"/>
              <a:t>Formula 1 Network Metrics:</a:t>
            </a:r>
            <a:endParaRPr/>
          </a:p>
        </p:txBody>
      </p:sp>
      <p:graphicFrame>
        <p:nvGraphicFramePr>
          <p:cNvPr id="134" name="Google Shape;134;p22"/>
          <p:cNvGraphicFramePr/>
          <p:nvPr/>
        </p:nvGraphicFramePr>
        <p:xfrm>
          <a:off x="952500" y="3048000"/>
          <a:ext cx="10287000" cy="1584840"/>
        </p:xfrm>
        <a:graphic>
          <a:graphicData uri="http://schemas.openxmlformats.org/drawingml/2006/table">
            <a:tbl>
              <a:tblPr>
                <a:noFill/>
                <a:tableStyleId>{3442566C-8BB1-4537-B686-9BF187F684D5}</a:tableStyleId>
              </a:tblPr>
              <a:tblGrid>
                <a:gridCol w="2571750">
                  <a:extLst>
                    <a:ext uri="{9D8B030D-6E8A-4147-A177-3AD203B41FA5}">
                      <a16:colId xmlns:a16="http://schemas.microsoft.com/office/drawing/2014/main" val="20000"/>
                    </a:ext>
                  </a:extLst>
                </a:gridCol>
                <a:gridCol w="2571750">
                  <a:extLst>
                    <a:ext uri="{9D8B030D-6E8A-4147-A177-3AD203B41FA5}">
                      <a16:colId xmlns:a16="http://schemas.microsoft.com/office/drawing/2014/main" val="20001"/>
                    </a:ext>
                  </a:extLst>
                </a:gridCol>
                <a:gridCol w="2571750">
                  <a:extLst>
                    <a:ext uri="{9D8B030D-6E8A-4147-A177-3AD203B41FA5}">
                      <a16:colId xmlns:a16="http://schemas.microsoft.com/office/drawing/2014/main" val="20002"/>
                    </a:ext>
                  </a:extLst>
                </a:gridCol>
                <a:gridCol w="25717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IN"/>
                        <a:t>Nodes/Accounts</a:t>
                      </a:r>
                      <a:endParaRPr/>
                    </a:p>
                  </a:txBody>
                  <a:tcPr marL="91425" marR="91425" marT="91425" marB="91425"/>
                </a:tc>
                <a:tc>
                  <a:txBody>
                    <a:bodyPr/>
                    <a:lstStyle/>
                    <a:p>
                      <a:pPr marL="0" lvl="0" indent="0" algn="l" rtl="0">
                        <a:spcBef>
                          <a:spcPts val="0"/>
                        </a:spcBef>
                        <a:spcAft>
                          <a:spcPts val="0"/>
                        </a:spcAft>
                        <a:buNone/>
                      </a:pPr>
                      <a:r>
                        <a:rPr lang="en-IN"/>
                        <a:t>In Degree</a:t>
                      </a:r>
                      <a:endParaRPr/>
                    </a:p>
                  </a:txBody>
                  <a:tcPr marL="91425" marR="91425" marT="91425" marB="91425"/>
                </a:tc>
                <a:tc>
                  <a:txBody>
                    <a:bodyPr/>
                    <a:lstStyle/>
                    <a:p>
                      <a:pPr marL="0" lvl="0" indent="0" algn="l" rtl="0">
                        <a:spcBef>
                          <a:spcPts val="0"/>
                        </a:spcBef>
                        <a:spcAft>
                          <a:spcPts val="0"/>
                        </a:spcAft>
                        <a:buNone/>
                      </a:pPr>
                      <a:r>
                        <a:rPr lang="en-IN"/>
                        <a:t>Betweenness Centrality</a:t>
                      </a:r>
                      <a:endParaRPr/>
                    </a:p>
                  </a:txBody>
                  <a:tcPr marL="91425" marR="91425" marT="91425" marB="91425"/>
                </a:tc>
                <a:tc>
                  <a:txBody>
                    <a:bodyPr/>
                    <a:lstStyle/>
                    <a:p>
                      <a:pPr marL="0" lvl="0" indent="0" algn="l" rtl="0">
                        <a:spcBef>
                          <a:spcPts val="0"/>
                        </a:spcBef>
                        <a:spcAft>
                          <a:spcPts val="0"/>
                        </a:spcAft>
                        <a:buNone/>
                      </a:pPr>
                      <a:r>
                        <a:rPr lang="en-IN"/>
                        <a:t>Closeness Centrality</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IN"/>
                        <a:t>@F1</a:t>
                      </a:r>
                      <a:endParaRPr/>
                    </a:p>
                  </a:txBody>
                  <a:tcPr marL="91425" marR="91425" marT="91425" marB="91425"/>
                </a:tc>
                <a:tc>
                  <a:txBody>
                    <a:bodyPr/>
                    <a:lstStyle/>
                    <a:p>
                      <a:pPr marL="0" lvl="0" indent="0" algn="l" rtl="0">
                        <a:spcBef>
                          <a:spcPts val="0"/>
                        </a:spcBef>
                        <a:spcAft>
                          <a:spcPts val="0"/>
                        </a:spcAft>
                        <a:buNone/>
                      </a:pPr>
                      <a:r>
                        <a:rPr lang="en-IN"/>
                        <a:t>7730</a:t>
                      </a:r>
                      <a:endParaRPr/>
                    </a:p>
                  </a:txBody>
                  <a:tcPr marL="91425" marR="91425" marT="91425" marB="91425"/>
                </a:tc>
                <a:tc>
                  <a:txBody>
                    <a:bodyPr/>
                    <a:lstStyle/>
                    <a:p>
                      <a:pPr marL="0" lvl="0" indent="0" algn="l" rtl="0">
                        <a:spcBef>
                          <a:spcPts val="0"/>
                        </a:spcBef>
                        <a:spcAft>
                          <a:spcPts val="0"/>
                        </a:spcAft>
                        <a:buNone/>
                      </a:pPr>
                      <a:r>
                        <a:rPr lang="en-IN"/>
                        <a:t>69652278.71</a:t>
                      </a:r>
                      <a:endParaRPr/>
                    </a:p>
                  </a:txBody>
                  <a:tcPr marL="91425" marR="91425" marT="91425" marB="91425"/>
                </a:tc>
                <a:tc>
                  <a:txBody>
                    <a:bodyPr/>
                    <a:lstStyle/>
                    <a:p>
                      <a:pPr marL="0" lvl="0" indent="0" algn="l" rtl="0">
                        <a:spcBef>
                          <a:spcPts val="0"/>
                        </a:spcBef>
                        <a:spcAft>
                          <a:spcPts val="0"/>
                        </a:spcAft>
                        <a:buNone/>
                      </a:pPr>
                      <a:r>
                        <a:rPr lang="en-IN"/>
                        <a:t>0.886</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IN"/>
                        <a:t>@vegas</a:t>
                      </a:r>
                      <a:endParaRPr/>
                    </a:p>
                  </a:txBody>
                  <a:tcPr marL="91425" marR="91425" marT="91425" marB="91425"/>
                </a:tc>
                <a:tc>
                  <a:txBody>
                    <a:bodyPr/>
                    <a:lstStyle/>
                    <a:p>
                      <a:pPr marL="0" lvl="0" indent="0" algn="l" rtl="0">
                        <a:spcBef>
                          <a:spcPts val="0"/>
                        </a:spcBef>
                        <a:spcAft>
                          <a:spcPts val="0"/>
                        </a:spcAft>
                        <a:buNone/>
                      </a:pPr>
                      <a:r>
                        <a:rPr lang="en-IN"/>
                        <a:t>3514</a:t>
                      </a:r>
                      <a:endParaRPr/>
                    </a:p>
                  </a:txBody>
                  <a:tcPr marL="91425" marR="91425" marT="91425" marB="91425"/>
                </a:tc>
                <a:tc>
                  <a:txBody>
                    <a:bodyPr/>
                    <a:lstStyle/>
                    <a:p>
                      <a:pPr marL="0" lvl="0" indent="0" algn="l" rtl="0">
                        <a:spcBef>
                          <a:spcPts val="0"/>
                        </a:spcBef>
                        <a:spcAft>
                          <a:spcPts val="0"/>
                        </a:spcAft>
                        <a:buNone/>
                      </a:pPr>
                      <a:r>
                        <a:rPr lang="en-IN"/>
                        <a:t>7391549.99</a:t>
                      </a:r>
                      <a:endParaRPr/>
                    </a:p>
                  </a:txBody>
                  <a:tcPr marL="91425" marR="91425" marT="91425" marB="91425"/>
                </a:tc>
                <a:tc>
                  <a:txBody>
                    <a:bodyPr/>
                    <a:lstStyle/>
                    <a:p>
                      <a:pPr marL="0" lvl="0" indent="0" algn="l" rtl="0">
                        <a:spcBef>
                          <a:spcPts val="0"/>
                        </a:spcBef>
                        <a:spcAft>
                          <a:spcPts val="0"/>
                        </a:spcAft>
                        <a:buNone/>
                      </a:pPr>
                      <a:r>
                        <a:rPr lang="en-IN"/>
                        <a:t>0.595</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IN"/>
                        <a:t>@mgmresorts</a:t>
                      </a:r>
                      <a:endParaRPr/>
                    </a:p>
                  </a:txBody>
                  <a:tcPr marL="91425" marR="91425" marT="91425" marB="91425"/>
                </a:tc>
                <a:tc>
                  <a:txBody>
                    <a:bodyPr/>
                    <a:lstStyle/>
                    <a:p>
                      <a:pPr marL="0" lvl="0" indent="0" algn="l" rtl="0">
                        <a:spcBef>
                          <a:spcPts val="0"/>
                        </a:spcBef>
                        <a:spcAft>
                          <a:spcPts val="0"/>
                        </a:spcAft>
                        <a:buNone/>
                      </a:pPr>
                      <a:r>
                        <a:rPr lang="en-IN"/>
                        <a:t>1012</a:t>
                      </a:r>
                      <a:endParaRPr/>
                    </a:p>
                  </a:txBody>
                  <a:tcPr marL="91425" marR="91425" marT="91425" marB="91425"/>
                </a:tc>
                <a:tc>
                  <a:txBody>
                    <a:bodyPr/>
                    <a:lstStyle/>
                    <a:p>
                      <a:pPr marL="0" lvl="0" indent="0" algn="l" rtl="0">
                        <a:spcBef>
                          <a:spcPts val="0"/>
                        </a:spcBef>
                        <a:spcAft>
                          <a:spcPts val="0"/>
                        </a:spcAft>
                        <a:buNone/>
                      </a:pPr>
                      <a:r>
                        <a:rPr lang="en-IN"/>
                        <a:t>292580.90</a:t>
                      </a:r>
                      <a:endParaRPr/>
                    </a:p>
                  </a:txBody>
                  <a:tcPr marL="91425" marR="91425" marT="91425" marB="91425"/>
                </a:tc>
                <a:tc>
                  <a:txBody>
                    <a:bodyPr/>
                    <a:lstStyle/>
                    <a:p>
                      <a:pPr marL="0" lvl="0" indent="0" algn="l" rtl="0">
                        <a:spcBef>
                          <a:spcPts val="0"/>
                        </a:spcBef>
                        <a:spcAft>
                          <a:spcPts val="0"/>
                        </a:spcAft>
                        <a:buNone/>
                      </a:pPr>
                      <a:r>
                        <a:rPr lang="en-IN"/>
                        <a:t>0.502</a:t>
                      </a:r>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3"/>
          <p:cNvSpPr txBox="1">
            <a:spLocks noGrp="1"/>
          </p:cNvSpPr>
          <p:nvPr>
            <p:ph type="title"/>
          </p:nvPr>
        </p:nvSpPr>
        <p:spPr>
          <a:xfrm>
            <a:off x="566928" y="1499616"/>
            <a:ext cx="6951600" cy="591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Generalized Metrics Inference:</a:t>
            </a:r>
            <a:endParaRPr/>
          </a:p>
        </p:txBody>
      </p:sp>
      <p:sp>
        <p:nvSpPr>
          <p:cNvPr id="140" name="Google Shape;140;p23"/>
          <p:cNvSpPr txBox="1">
            <a:spLocks noGrp="1"/>
          </p:cNvSpPr>
          <p:nvPr>
            <p:ph type="body" idx="1"/>
          </p:nvPr>
        </p:nvSpPr>
        <p:spPr>
          <a:xfrm>
            <a:off x="566928" y="2185416"/>
            <a:ext cx="6951600" cy="39681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IN"/>
              <a:t>A few nodes act as initiators of conversations in the network indicated by the relatively low out-degree and high in-degree scores</a:t>
            </a:r>
            <a:endParaRPr/>
          </a:p>
          <a:p>
            <a:pPr marL="228600" lvl="0" indent="-228600" algn="l" rtl="0">
              <a:lnSpc>
                <a:spcPct val="90000"/>
              </a:lnSpc>
              <a:spcBef>
                <a:spcPts val="1000"/>
              </a:spcBef>
              <a:spcAft>
                <a:spcPts val="0"/>
              </a:spcAft>
              <a:buClr>
                <a:schemeClr val="dk1"/>
              </a:buClr>
              <a:buSzPts val="2800"/>
              <a:buChar char="•"/>
            </a:pPr>
            <a:r>
              <a:rPr lang="en-IN"/>
              <a:t>These nodes set the topic of the conversation and the less influential nodes follow the tone set by these influential nodes through comments, retweets, and mentions</a:t>
            </a:r>
            <a:endParaRPr/>
          </a:p>
          <a:p>
            <a:pPr marL="228600" lvl="0" indent="-228600" algn="l" rtl="0">
              <a:lnSpc>
                <a:spcPct val="90000"/>
              </a:lnSpc>
              <a:spcBef>
                <a:spcPts val="1000"/>
              </a:spcBef>
              <a:spcAft>
                <a:spcPts val="0"/>
              </a:spcAft>
              <a:buClr>
                <a:schemeClr val="dk1"/>
              </a:buClr>
              <a:buSzPts val="2800"/>
              <a:buChar char="•"/>
            </a:pPr>
            <a:r>
              <a:rPr lang="en-IN"/>
              <a:t>Any ingenious opinions are subdued by the overall tone set</a:t>
            </a:r>
            <a:endParaRPr/>
          </a:p>
          <a:p>
            <a:pPr marL="228600" lvl="0" indent="-228600" algn="l" rtl="0">
              <a:lnSpc>
                <a:spcPct val="90000"/>
              </a:lnSpc>
              <a:spcBef>
                <a:spcPts val="1000"/>
              </a:spcBef>
              <a:spcAft>
                <a:spcPts val="0"/>
              </a:spcAft>
              <a:buClr>
                <a:schemeClr val="dk1"/>
              </a:buClr>
              <a:buSzPts val="2800"/>
              <a:buChar char="•"/>
            </a:pPr>
            <a:r>
              <a:rPr lang="en-IN"/>
              <a:t>This induces a sort of imaginary restriction of the topic</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theme/theme1.xml><?xml version="1.0" encoding="utf-8"?>
<a:theme xmlns:a="http://schemas.openxmlformats.org/drawingml/2006/main" name="Office Theme">
  <a:themeElements>
    <a:clrScheme name="UB Brand Colors">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005BBB"/>
      </a:hlink>
      <a:folHlink>
        <a:srgbClr val="D86A4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1132</Words>
  <Application>Microsoft Office PowerPoint</Application>
  <PresentationFormat>Widescreen</PresentationFormat>
  <Paragraphs>156</Paragraphs>
  <Slides>24</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Georgia</vt:lpstr>
      <vt:lpstr>Roboto</vt:lpstr>
      <vt:lpstr>Arial</vt:lpstr>
      <vt:lpstr>NTR</vt:lpstr>
      <vt:lpstr>Calibri</vt:lpstr>
      <vt:lpstr>Office Theme</vt:lpstr>
      <vt:lpstr>Social Network Analysis on  Formula 1</vt:lpstr>
      <vt:lpstr>What is Formula 1?</vt:lpstr>
      <vt:lpstr>Why Formula 1?</vt:lpstr>
      <vt:lpstr>Common social media platforms used in F1</vt:lpstr>
      <vt:lpstr>Data Collection Period:</vt:lpstr>
      <vt:lpstr>Premise/Objective:</vt:lpstr>
      <vt:lpstr>Top 3 Influential Nodes</vt:lpstr>
      <vt:lpstr>Formula 1 Network Metrics:</vt:lpstr>
      <vt:lpstr>Generalized Metrics Inference:</vt:lpstr>
      <vt:lpstr>WordCloud</vt:lpstr>
      <vt:lpstr>Twitter word-cloud:</vt:lpstr>
      <vt:lpstr>Formula 1 word-cloud inference:</vt:lpstr>
      <vt:lpstr>What is N-grams?</vt:lpstr>
      <vt:lpstr>N-grams for Twitter Formula1 data</vt:lpstr>
      <vt:lpstr>N-grams visualization for twitter</vt:lpstr>
      <vt:lpstr>TWITTER N-GRAMS USING YAKE MODEL</vt:lpstr>
      <vt:lpstr>N-grams for Reddit Formula1 data </vt:lpstr>
      <vt:lpstr>N-GRAMS VISUALIZATION FOR REDDIT</vt:lpstr>
      <vt:lpstr>REDDIT N-GRAMS USING YAKE MODEL</vt:lpstr>
      <vt:lpstr>Top 3 Influential Nodes</vt:lpstr>
      <vt:lpstr>Aston Martin Network Metrics:</vt:lpstr>
      <vt:lpstr>Twitter word-cloud:</vt:lpstr>
      <vt:lpstr>Aston Martin word-cloud inference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Network Analysis on  Formula 1</dc:title>
  <dc:creator>Bhagyashri Dhondiba Patil</dc:creator>
  <cp:lastModifiedBy>bhagyashripatil2008@gmail.com</cp:lastModifiedBy>
  <cp:revision>3</cp:revision>
  <dcterms:modified xsi:type="dcterms:W3CDTF">2022-05-14T18:00:25Z</dcterms:modified>
</cp:coreProperties>
</file>